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69" r:id="rId16"/>
    <p:sldId id="270" r:id="rId17"/>
    <p:sldId id="271" r:id="rId18"/>
    <p:sldId id="272" r:id="rId19"/>
    <p:sldId id="274" r:id="rId20"/>
    <p:sldId id="275" r:id="rId21"/>
    <p:sldId id="276" r:id="rId2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římá spojnice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smtClean="0"/>
              <a:t>Kliknutím lze upravit styl.</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DBB52C8-025F-42A6-AA0E-8EF00C91E45A}" type="datetimeFigureOut">
              <a:rPr lang="cs-CZ" smtClean="0"/>
              <a:t>13.6.2018</a:t>
            </a:fld>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C86AE05-1D6B-4C49-B568-D4D531FD8D59}"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DBB52C8-025F-42A6-AA0E-8EF00C91E45A}" type="datetimeFigureOut">
              <a:rPr lang="cs-CZ" smtClean="0"/>
              <a:t>13.6.2018</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C86AE05-1D6B-4C49-B568-D4D531FD8D5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extLst/>
          </a:lstStyle>
          <a:p>
            <a:fld id="{BDBB52C8-025F-42A6-AA0E-8EF00C91E45A}" type="datetimeFigureOut">
              <a:rPr lang="cs-CZ" smtClean="0"/>
              <a:t>13.6.2018</a:t>
            </a:fld>
            <a:endParaRPr lang="cs-CZ"/>
          </a:p>
        </p:txBody>
      </p:sp>
      <p:sp>
        <p:nvSpPr>
          <p:cNvPr id="5" name="Zástupný symbol pro zápatí 4"/>
          <p:cNvSpPr>
            <a:spLocks noGrp="1"/>
          </p:cNvSpPr>
          <p:nvPr>
            <p:ph type="ftr" sz="quarter" idx="11"/>
          </p:nvPr>
        </p:nvSpPr>
        <p:spPr>
          <a:xfrm>
            <a:off x="457200" y="6556248"/>
            <a:ext cx="3657600" cy="228600"/>
          </a:xfrm>
        </p:spPr>
        <p:txBody>
          <a:bodyPr/>
          <a:lstStyle>
            <a:extLst/>
          </a:lstStyle>
          <a:p>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C86AE05-1D6B-4C49-B568-D4D531FD8D5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DBB52C8-025F-42A6-AA0E-8EF00C91E45A}" type="datetimeFigureOut">
              <a:rPr lang="cs-CZ" smtClean="0"/>
              <a:t>13.6.2018</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C86AE05-1D6B-4C49-B568-D4D531FD8D59}"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DBB52C8-025F-42A6-AA0E-8EF00C91E45A}" type="datetimeFigureOut">
              <a:rPr lang="cs-CZ" smtClean="0"/>
              <a:t>13.6.2018</a:t>
            </a:fld>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extLst/>
          </a:lstStyle>
          <a:p>
            <a:fld id="{4C86AE05-1D6B-4C49-B568-D4D531FD8D59}"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DBB52C8-025F-42A6-AA0E-8EF00C91E45A}" type="datetimeFigureOut">
              <a:rPr lang="cs-CZ" smtClean="0"/>
              <a:t>13.6.2018</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4C86AE05-1D6B-4C49-B568-D4D531FD8D59}"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BDBB52C8-025F-42A6-AA0E-8EF00C91E45A}" type="datetimeFigureOut">
              <a:rPr lang="cs-CZ" smtClean="0"/>
              <a:t>13.6.2018</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4C86AE05-1D6B-4C49-B568-D4D531FD8D5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extLst/>
          </a:lstStyle>
          <a:p>
            <a:fld id="{BDBB52C8-025F-42A6-AA0E-8EF00C91E45A}" type="datetimeFigureOut">
              <a:rPr lang="cs-CZ" smtClean="0"/>
              <a:t>13.6.2018</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4C86AE05-1D6B-4C49-B568-D4D531FD8D5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fld id="{BDBB52C8-025F-42A6-AA0E-8EF00C91E45A}" type="datetimeFigureOut">
              <a:rPr lang="cs-CZ" smtClean="0"/>
              <a:t>13.6.2018</a:t>
            </a:fld>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endParaRPr lang="cs-CZ"/>
          </a:p>
        </p:txBody>
      </p:sp>
      <p:sp>
        <p:nvSpPr>
          <p:cNvPr id="4" name="Zástupný symbol pro číslo snímku 3"/>
          <p:cNvSpPr>
            <a:spLocks noGrp="1"/>
          </p:cNvSpPr>
          <p:nvPr>
            <p:ph type="sldNum" sz="quarter" idx="12"/>
          </p:nvPr>
        </p:nvSpPr>
        <p:spPr/>
        <p:txBody>
          <a:bodyPr/>
          <a:lstStyle>
            <a:extLst/>
          </a:lstStyle>
          <a:p>
            <a:fld id="{4C86AE05-1D6B-4C49-B568-D4D531FD8D5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DBB52C8-025F-42A6-AA0E-8EF00C91E45A}" type="datetimeFigureOut">
              <a:rPr lang="cs-CZ" smtClean="0"/>
              <a:t>13.6.2018</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4C86AE05-1D6B-4C49-B568-D4D531FD8D59}"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smtClean="0"/>
              <a:t>Kliknutím lze upravit styl.</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smtClean="0"/>
              <a:t>Kliknutím lze upravit styly předlohy textu.</a:t>
            </a:r>
          </a:p>
        </p:txBody>
      </p:sp>
      <p:sp>
        <p:nvSpPr>
          <p:cNvPr id="5" name="Zástupný symbol pro datum 4"/>
          <p:cNvSpPr>
            <a:spLocks noGrp="1"/>
          </p:cNvSpPr>
          <p:nvPr>
            <p:ph type="dt" sz="half" idx="10"/>
          </p:nvPr>
        </p:nvSpPr>
        <p:spPr/>
        <p:txBody>
          <a:bodyPr/>
          <a:lstStyle>
            <a:extLst/>
          </a:lstStyle>
          <a:p>
            <a:fld id="{BDBB52C8-025F-42A6-AA0E-8EF00C91E45A}" type="datetimeFigureOut">
              <a:rPr lang="cs-CZ" smtClean="0"/>
              <a:t>13.6.2018</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4C86AE05-1D6B-4C49-B568-D4D531FD8D59}" type="slidenum">
              <a:rPr lang="cs-CZ" smtClean="0"/>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smtClean="0"/>
              <a:t>Kliknutím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cs-CZ" smtClean="0"/>
              <a:t>Kliknutím lze upravit styl.</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DBB52C8-025F-42A6-AA0E-8EF00C91E45A}" type="datetimeFigureOut">
              <a:rPr lang="cs-CZ" smtClean="0"/>
              <a:t>13.6.2018</a:t>
            </a:fld>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C86AE05-1D6B-4C49-B568-D4D531FD8D59}"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Bach na </a:t>
            </a:r>
            <a:r>
              <a:rPr lang="cs-CZ" dirty="0" err="1"/>
              <a:t>bejka</a:t>
            </a:r>
            <a:r>
              <a:rPr lang="cs-CZ" dirty="0"/>
              <a:t>! Aneb Jak se mění pojmenování policisty</a:t>
            </a:r>
          </a:p>
        </p:txBody>
      </p:sp>
      <p:sp>
        <p:nvSpPr>
          <p:cNvPr id="3" name="Podnadpis 2"/>
          <p:cNvSpPr>
            <a:spLocks noGrp="1"/>
          </p:cNvSpPr>
          <p:nvPr>
            <p:ph type="subTitle" idx="1"/>
          </p:nvPr>
        </p:nvSpPr>
        <p:spPr/>
        <p:txBody>
          <a:bodyPr/>
          <a:lstStyle/>
          <a:p>
            <a:r>
              <a:rPr lang="cs-CZ" dirty="0" smtClean="0"/>
              <a:t>Mgr. Jana Přikrylová</a:t>
            </a:r>
            <a:endParaRPr lang="cs-CZ" dirty="0"/>
          </a:p>
        </p:txBody>
      </p:sp>
    </p:spTree>
    <p:extLst>
      <p:ext uri="{BB962C8B-B14F-4D97-AF65-F5344CB8AC3E}">
        <p14:creationId xmlns:p14="http://schemas.microsoft.com/office/powerpoint/2010/main" val="4021916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lnSpcReduction="10000"/>
          </a:bodyPr>
          <a:lstStyle/>
          <a:p>
            <a:pPr lvl="0"/>
            <a:r>
              <a:rPr lang="cs-CZ" sz="2400" dirty="0" smtClean="0">
                <a:latin typeface="Arial" panose="020B0604020202020204" pitchFamily="34" charset="0"/>
                <a:cs typeface="Arial" panose="020B0604020202020204" pitchFamily="34" charset="0"/>
              </a:rPr>
              <a:t>Metafory „vyšší moci“</a:t>
            </a:r>
          </a:p>
          <a:p>
            <a:pPr marL="0" lvl="0" indent="0">
              <a:buNone/>
            </a:pPr>
            <a:r>
              <a:rPr lang="cs-CZ" sz="2400" b="1" dirty="0" smtClean="0">
                <a:latin typeface="Arial" panose="020B0604020202020204" pitchFamily="34" charset="0"/>
                <a:cs typeface="Arial" panose="020B0604020202020204" pitchFamily="34" charset="0"/>
              </a:rPr>
              <a:t>andělíček</a:t>
            </a:r>
            <a:r>
              <a:rPr lang="cs-CZ" sz="2400" b="1" dirty="0">
                <a:latin typeface="Arial" panose="020B0604020202020204" pitchFamily="34" charset="0"/>
                <a:cs typeface="Arial" panose="020B0604020202020204" pitchFamily="34" charset="0"/>
              </a:rPr>
              <a:t>, anděl </a:t>
            </a:r>
            <a:r>
              <a:rPr lang="cs-CZ" sz="2400" b="1" dirty="0" smtClean="0">
                <a:latin typeface="Arial" panose="020B0604020202020204" pitchFamily="34" charset="0"/>
                <a:cs typeface="Arial" panose="020B0604020202020204" pitchFamily="34" charset="0"/>
              </a:rPr>
              <a:t>strážný</a:t>
            </a:r>
          </a:p>
          <a:p>
            <a:pPr marL="0" lvl="0" indent="0">
              <a:buNone/>
            </a:pPr>
            <a:endParaRPr lang="cs-CZ" sz="2400" b="1" dirty="0" smtClean="0">
              <a:latin typeface="Arial" panose="020B0604020202020204" pitchFamily="34" charset="0"/>
              <a:cs typeface="Arial" panose="020B0604020202020204" pitchFamily="34" charset="0"/>
            </a:endParaRPr>
          </a:p>
          <a:p>
            <a:pPr marL="0" lvl="0" indent="0">
              <a:buNone/>
            </a:pPr>
            <a:r>
              <a:rPr lang="cs-CZ" sz="2400" b="1" dirty="0" smtClean="0">
                <a:latin typeface="Arial" panose="020B0604020202020204" pitchFamily="34" charset="0"/>
                <a:cs typeface="Arial" panose="020B0604020202020204" pitchFamily="34" charset="0"/>
              </a:rPr>
              <a:t>čert</a:t>
            </a:r>
            <a:r>
              <a:rPr lang="cs-CZ" sz="2400" dirty="0" smtClean="0">
                <a:latin typeface="Arial" panose="020B0604020202020204" pitchFamily="34" charset="0"/>
                <a:cs typeface="Arial" panose="020B0604020202020204" pitchFamily="34" charset="0"/>
              </a:rPr>
              <a:t> – údajně motivováno opět podobou přilby s hrotem, může jít i o motivaci nechtěného, obávaného (dnes například podobně bubáci pro policisty v kuklách: </a:t>
            </a:r>
            <a:r>
              <a:rPr lang="cs-CZ" sz="2400" dirty="0" err="1" smtClean="0">
                <a:latin typeface="Arial" panose="020B0604020202020204" pitchFamily="34" charset="0"/>
                <a:cs typeface="Arial" panose="020B0604020202020204" pitchFamily="34" charset="0"/>
              </a:rPr>
              <a:t>voni</a:t>
            </a:r>
            <a:r>
              <a:rPr lang="cs-CZ" sz="2400" dirty="0" smtClean="0">
                <a:latin typeface="Arial" panose="020B0604020202020204" pitchFamily="34" charset="0"/>
                <a:cs typeface="Arial" panose="020B0604020202020204" pitchFamily="34" charset="0"/>
              </a:rPr>
              <a:t> si ho </a:t>
            </a:r>
            <a:r>
              <a:rPr lang="cs-CZ" sz="2400" dirty="0" err="1" smtClean="0">
                <a:latin typeface="Arial" panose="020B0604020202020204" pitchFamily="34" charset="0"/>
                <a:cs typeface="Arial" panose="020B0604020202020204" pitchFamily="34" charset="0"/>
              </a:rPr>
              <a:t>vodnesli</a:t>
            </a:r>
            <a:r>
              <a:rPr lang="cs-CZ" sz="2400" dirty="0" smtClean="0">
                <a:latin typeface="Arial" panose="020B0604020202020204" pitchFamily="34" charset="0"/>
                <a:cs typeface="Arial" panose="020B0604020202020204" pitchFamily="34" charset="0"/>
              </a:rPr>
              <a:t> do pekla)</a:t>
            </a:r>
          </a:p>
          <a:p>
            <a:pPr marL="0" lvl="0" indent="0">
              <a:buNone/>
            </a:pPr>
            <a:endParaRPr lang="cs-CZ" sz="2400" b="1" dirty="0" smtClean="0">
              <a:latin typeface="Arial" panose="020B0604020202020204" pitchFamily="34" charset="0"/>
              <a:cs typeface="Arial" panose="020B0604020202020204" pitchFamily="34" charset="0"/>
            </a:endParaRPr>
          </a:p>
          <a:p>
            <a:pPr marL="0" lvl="0" indent="0">
              <a:buNone/>
            </a:pPr>
            <a:r>
              <a:rPr lang="cs-CZ" sz="2400" b="1" dirty="0" err="1" smtClean="0">
                <a:latin typeface="Arial" panose="020B0604020202020204" pitchFamily="34" charset="0"/>
                <a:cs typeface="Arial" panose="020B0604020202020204" pitchFamily="34" charset="0"/>
              </a:rPr>
              <a:t>beng</a:t>
            </a:r>
            <a:r>
              <a:rPr lang="cs-CZ" sz="2400" dirty="0" smtClean="0">
                <a:latin typeface="Arial" panose="020B0604020202020204" pitchFamily="34" charset="0"/>
                <a:cs typeface="Arial" panose="020B0604020202020204" pitchFamily="34" charset="0"/>
              </a:rPr>
              <a:t> (a výslovnostní varianta </a:t>
            </a:r>
            <a:r>
              <a:rPr lang="cs-CZ" sz="2400" dirty="0" err="1" smtClean="0">
                <a:latin typeface="Arial" panose="020B0604020202020204" pitchFamily="34" charset="0"/>
                <a:cs typeface="Arial" panose="020B0604020202020204" pitchFamily="34" charset="0"/>
              </a:rPr>
              <a:t>peng</a:t>
            </a:r>
            <a:r>
              <a:rPr lang="cs-CZ" sz="2400" dirty="0" smtClean="0">
                <a:latin typeface="Arial" panose="020B0604020202020204" pitchFamily="34" charset="0"/>
                <a:cs typeface="Arial" panose="020B0604020202020204" pitchFamily="34" charset="0"/>
              </a:rPr>
              <a:t>), </a:t>
            </a:r>
            <a:r>
              <a:rPr lang="cs-CZ" sz="2400" dirty="0" err="1" smtClean="0">
                <a:latin typeface="Arial" panose="020B0604020202020204" pitchFamily="34" charset="0"/>
                <a:cs typeface="Arial" panose="020B0604020202020204" pitchFamily="34" charset="0"/>
              </a:rPr>
              <a:t>bengo</a:t>
            </a:r>
            <a:r>
              <a:rPr lang="cs-CZ" sz="2400" dirty="0" smtClean="0">
                <a:latin typeface="Arial" panose="020B0604020202020204" pitchFamily="34" charset="0"/>
                <a:cs typeface="Arial" panose="020B0604020202020204" pitchFamily="34" charset="0"/>
              </a:rPr>
              <a:t> (a </a:t>
            </a:r>
            <a:r>
              <a:rPr lang="cs-CZ" sz="2400" dirty="0" err="1" smtClean="0">
                <a:latin typeface="Arial" panose="020B0604020202020204" pitchFamily="34" charset="0"/>
                <a:cs typeface="Arial" panose="020B0604020202020204" pitchFamily="34" charset="0"/>
              </a:rPr>
              <a:t>bengora</a:t>
            </a:r>
            <a:r>
              <a:rPr lang="cs-CZ" sz="2400" dirty="0" smtClean="0">
                <a:latin typeface="Arial" panose="020B0604020202020204" pitchFamily="34" charset="0"/>
                <a:cs typeface="Arial" panose="020B0604020202020204" pitchFamily="34" charset="0"/>
              </a:rPr>
              <a:t>) – z romského </a:t>
            </a:r>
            <a:r>
              <a:rPr lang="cs-CZ" sz="2400" dirty="0" err="1" smtClean="0">
                <a:latin typeface="Arial" panose="020B0604020202020204" pitchFamily="34" charset="0"/>
                <a:cs typeface="Arial" panose="020B0604020202020204" pitchFamily="34" charset="0"/>
              </a:rPr>
              <a:t>beng</a:t>
            </a:r>
            <a:r>
              <a:rPr lang="cs-CZ" sz="2400" dirty="0" smtClean="0">
                <a:latin typeface="Arial" panose="020B0604020202020204" pitchFamily="34" charset="0"/>
                <a:cs typeface="Arial" panose="020B0604020202020204" pitchFamily="34" charset="0"/>
              </a:rPr>
              <a:t> – čert, ďábel (od toho patrně odvozen také další výraz – </a:t>
            </a:r>
            <a:r>
              <a:rPr lang="cs-CZ" sz="2400" b="1" dirty="0" err="1" smtClean="0">
                <a:latin typeface="Arial" panose="020B0604020202020204" pitchFamily="34" charset="0"/>
                <a:cs typeface="Arial" panose="020B0604020202020204" pitchFamily="34" charset="0"/>
              </a:rPr>
              <a:t>bédo</a:t>
            </a:r>
            <a:r>
              <a:rPr lang="cs-CZ" sz="2400" dirty="0" smtClean="0">
                <a:latin typeface="Arial" panose="020B0604020202020204" pitchFamily="34" charset="0"/>
                <a:cs typeface="Arial" panose="020B0604020202020204" pitchFamily="34" charset="0"/>
              </a:rPr>
              <a:t> – a možná i výraz </a:t>
            </a:r>
            <a:r>
              <a:rPr lang="cs-CZ" sz="2400" b="1" dirty="0" smtClean="0">
                <a:latin typeface="Arial" panose="020B0604020202020204" pitchFamily="34" charset="0"/>
                <a:cs typeface="Arial" panose="020B0604020202020204" pitchFamily="34" charset="0"/>
              </a:rPr>
              <a:t>benjamín</a:t>
            </a:r>
            <a:r>
              <a:rPr lang="cs-CZ" sz="2400" dirty="0" smtClean="0">
                <a:latin typeface="Arial" panose="020B0604020202020204" pitchFamily="34" charset="0"/>
                <a:cs typeface="Arial" panose="020B0604020202020204" pitchFamily="34" charset="0"/>
              </a:rPr>
              <a:t>) </a:t>
            </a:r>
          </a:p>
          <a:p>
            <a:endParaRPr lang="cs-CZ" dirty="0"/>
          </a:p>
        </p:txBody>
      </p:sp>
    </p:spTree>
    <p:extLst>
      <p:ext uri="{BB962C8B-B14F-4D97-AF65-F5344CB8AC3E}">
        <p14:creationId xmlns:p14="http://schemas.microsoft.com/office/powerpoint/2010/main" val="2841348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lstStyle/>
          <a:p>
            <a:pPr lvl="0"/>
            <a:r>
              <a:rPr lang="cs-CZ" sz="2400" dirty="0">
                <a:latin typeface="Arial" panose="020B0604020202020204" pitchFamily="34" charset="0"/>
                <a:cs typeface="Arial" panose="020B0604020202020204" pitchFamily="34" charset="0"/>
              </a:rPr>
              <a:t>Odvozeniny od slova </a:t>
            </a:r>
            <a:r>
              <a:rPr lang="cs-CZ" sz="2400" dirty="0" smtClean="0">
                <a:latin typeface="Arial" panose="020B0604020202020204" pitchFamily="34" charset="0"/>
                <a:cs typeface="Arial" panose="020B0604020202020204" pitchFamily="34" charset="0"/>
              </a:rPr>
              <a:t>policie</a:t>
            </a:r>
          </a:p>
          <a:p>
            <a:pPr marL="0" lvl="0" indent="0">
              <a:buNone/>
            </a:pPr>
            <a:r>
              <a:rPr lang="cs-CZ" sz="2400" b="1" dirty="0" smtClean="0">
                <a:latin typeface="Arial" panose="020B0604020202020204" pitchFamily="34" charset="0"/>
                <a:cs typeface="Arial" panose="020B0604020202020204" pitchFamily="34" charset="0"/>
              </a:rPr>
              <a:t>policajt</a:t>
            </a:r>
            <a:r>
              <a:rPr lang="cs-CZ" sz="2400" b="1" dirty="0">
                <a:latin typeface="Arial" panose="020B0604020202020204" pitchFamily="34" charset="0"/>
                <a:cs typeface="Arial" panose="020B0604020202020204" pitchFamily="34" charset="0"/>
              </a:rPr>
              <a:t>, poliš, </a:t>
            </a:r>
            <a:r>
              <a:rPr lang="cs-CZ" sz="2400" b="1" dirty="0" err="1">
                <a:latin typeface="Arial" panose="020B0604020202020204" pitchFamily="34" charset="0"/>
                <a:cs typeface="Arial" panose="020B0604020202020204" pitchFamily="34" charset="0"/>
              </a:rPr>
              <a:t>cajt</a:t>
            </a:r>
            <a:r>
              <a:rPr lang="cs-CZ" sz="2400" b="1" dirty="0">
                <a:latin typeface="Arial" panose="020B0604020202020204" pitchFamily="34" charset="0"/>
                <a:cs typeface="Arial" panose="020B0604020202020204" pitchFamily="34" charset="0"/>
              </a:rPr>
              <a:t>, </a:t>
            </a:r>
            <a:r>
              <a:rPr lang="cs-CZ" sz="2400" b="1" dirty="0" err="1">
                <a:latin typeface="Arial" panose="020B0604020202020204" pitchFamily="34" charset="0"/>
                <a:cs typeface="Arial" panose="020B0604020202020204" pitchFamily="34" charset="0"/>
              </a:rPr>
              <a:t>licajt</a:t>
            </a:r>
            <a:r>
              <a:rPr lang="cs-CZ" sz="2400" b="1" dirty="0">
                <a:latin typeface="Arial" panose="020B0604020202020204" pitchFamily="34" charset="0"/>
                <a:cs typeface="Arial" panose="020B0604020202020204" pitchFamily="34" charset="0"/>
              </a:rPr>
              <a:t>, </a:t>
            </a:r>
            <a:r>
              <a:rPr lang="cs-CZ" sz="2400" b="1" dirty="0" err="1">
                <a:latin typeface="Arial" panose="020B0604020202020204" pitchFamily="34" charset="0"/>
                <a:cs typeface="Arial" panose="020B0604020202020204" pitchFamily="34" charset="0"/>
              </a:rPr>
              <a:t>lizoun</a:t>
            </a:r>
            <a:r>
              <a:rPr lang="cs-CZ" sz="2400" b="1" dirty="0">
                <a:latin typeface="Arial" panose="020B0604020202020204" pitchFamily="34" charset="0"/>
                <a:cs typeface="Arial" panose="020B0604020202020204" pitchFamily="34" charset="0"/>
              </a:rPr>
              <a:t> /?/, polda, </a:t>
            </a:r>
            <a:r>
              <a:rPr lang="cs-CZ" sz="2400" b="1" dirty="0" err="1">
                <a:latin typeface="Arial" panose="020B0604020202020204" pitchFamily="34" charset="0"/>
                <a:cs typeface="Arial" panose="020B0604020202020204" pitchFamily="34" charset="0"/>
              </a:rPr>
              <a:t>polizón</a:t>
            </a:r>
            <a:r>
              <a:rPr lang="cs-CZ" sz="2400" dirty="0">
                <a:latin typeface="Arial" panose="020B0604020202020204" pitchFamily="34" charset="0"/>
                <a:cs typeface="Arial" panose="020B0604020202020204" pitchFamily="34" charset="0"/>
              </a:rPr>
              <a:t> </a:t>
            </a:r>
            <a:endParaRPr lang="cs-CZ" sz="2400" dirty="0" smtClean="0">
              <a:latin typeface="Arial" panose="020B0604020202020204" pitchFamily="34" charset="0"/>
              <a:cs typeface="Arial" panose="020B0604020202020204" pitchFamily="34" charset="0"/>
            </a:endParaRPr>
          </a:p>
          <a:p>
            <a:pPr marL="0" lvl="0" indent="0">
              <a:buNone/>
            </a:pPr>
            <a:endParaRPr lang="cs-CZ" sz="2400" dirty="0" smtClean="0">
              <a:latin typeface="Arial" panose="020B0604020202020204" pitchFamily="34" charset="0"/>
              <a:cs typeface="Arial" panose="020B0604020202020204" pitchFamily="34" charset="0"/>
            </a:endParaRPr>
          </a:p>
          <a:p>
            <a:pPr marL="0" lvl="0" indent="0">
              <a:buNone/>
            </a:pPr>
            <a:r>
              <a:rPr lang="cs-CZ" sz="2400" dirty="0" smtClean="0">
                <a:latin typeface="Arial" panose="020B0604020202020204" pitchFamily="34" charset="0"/>
                <a:cs typeface="Arial" panose="020B0604020202020204" pitchFamily="34" charset="0"/>
              </a:rPr>
              <a:t>variantním </a:t>
            </a:r>
            <a:r>
              <a:rPr lang="cs-CZ" sz="2400" dirty="0">
                <a:latin typeface="Arial" panose="020B0604020202020204" pitchFamily="34" charset="0"/>
                <a:cs typeface="Arial" panose="020B0604020202020204" pitchFamily="34" charset="0"/>
              </a:rPr>
              <a:t>historismem je výraz </a:t>
            </a:r>
            <a:r>
              <a:rPr lang="cs-CZ" sz="2400" b="1" dirty="0" err="1">
                <a:latin typeface="Arial" panose="020B0604020202020204" pitchFamily="34" charset="0"/>
                <a:cs typeface="Arial" panose="020B0604020202020204" pitchFamily="34" charset="0"/>
              </a:rPr>
              <a:t>vébák</a:t>
            </a:r>
            <a:r>
              <a:rPr lang="cs-CZ" sz="2400" dirty="0">
                <a:latin typeface="Arial" panose="020B0604020202020204" pitchFamily="34" charset="0"/>
                <a:cs typeface="Arial" panose="020B0604020202020204" pitchFamily="34" charset="0"/>
              </a:rPr>
              <a:t> nebo </a:t>
            </a:r>
            <a:r>
              <a:rPr lang="cs-CZ" sz="2400" b="1" dirty="0" err="1">
                <a:latin typeface="Arial" panose="020B0604020202020204" pitchFamily="34" charset="0"/>
                <a:cs typeface="Arial" panose="020B0604020202020204" pitchFamily="34" charset="0"/>
              </a:rPr>
              <a:t>vébáček</a:t>
            </a:r>
            <a:r>
              <a:rPr lang="cs-CZ" sz="2400" dirty="0">
                <a:latin typeface="Arial" panose="020B0604020202020204" pitchFamily="34" charset="0"/>
                <a:cs typeface="Arial" panose="020B0604020202020204" pitchFamily="34" charset="0"/>
              </a:rPr>
              <a:t> – utvořený ze zkratky VB – veřejná </a:t>
            </a:r>
            <a:r>
              <a:rPr lang="cs-CZ" sz="2400" dirty="0" smtClean="0">
                <a:latin typeface="Arial" panose="020B0604020202020204" pitchFamily="34" charset="0"/>
                <a:cs typeface="Arial" panose="020B0604020202020204" pitchFamily="34" charset="0"/>
              </a:rPr>
              <a:t>bezpečnost</a:t>
            </a:r>
          </a:p>
          <a:p>
            <a:pPr marL="0" lvl="0" indent="0">
              <a:buNone/>
            </a:pPr>
            <a:endParaRPr lang="cs-CZ" sz="2400" dirty="0" smtClean="0">
              <a:latin typeface="Arial" panose="020B0604020202020204" pitchFamily="34" charset="0"/>
              <a:cs typeface="Arial" panose="020B0604020202020204" pitchFamily="34" charset="0"/>
            </a:endParaRPr>
          </a:p>
          <a:p>
            <a:pPr marL="0" lvl="0" indent="0">
              <a:buNone/>
            </a:pPr>
            <a:r>
              <a:rPr lang="cs-CZ" sz="2400" dirty="0" smtClean="0">
                <a:latin typeface="Arial" panose="020B0604020202020204" pitchFamily="34" charset="0"/>
                <a:cs typeface="Arial" panose="020B0604020202020204" pitchFamily="34" charset="0"/>
              </a:rPr>
              <a:t>podobně </a:t>
            </a:r>
            <a:r>
              <a:rPr lang="cs-CZ" sz="2400" dirty="0">
                <a:latin typeface="Arial" panose="020B0604020202020204" pitchFamily="34" charset="0"/>
                <a:cs typeface="Arial" panose="020B0604020202020204" pitchFamily="34" charset="0"/>
              </a:rPr>
              <a:t>také </a:t>
            </a:r>
            <a:r>
              <a:rPr lang="cs-CZ" sz="2400" b="1" dirty="0">
                <a:latin typeface="Arial" panose="020B0604020202020204" pitchFamily="34" charset="0"/>
                <a:cs typeface="Arial" panose="020B0604020202020204" pitchFamily="34" charset="0"/>
              </a:rPr>
              <a:t>esenbák</a:t>
            </a:r>
            <a:r>
              <a:rPr lang="cs-CZ" sz="2400" dirty="0">
                <a:latin typeface="Arial" panose="020B0604020202020204" pitchFamily="34" charset="0"/>
                <a:cs typeface="Arial" panose="020B0604020202020204" pitchFamily="34" charset="0"/>
              </a:rPr>
              <a:t> /používané ovšem i aktuálně v pejorativním smyslu/ a stále ne historický </a:t>
            </a:r>
            <a:r>
              <a:rPr lang="cs-CZ" sz="2400" b="1" dirty="0" smtClean="0">
                <a:latin typeface="Arial" panose="020B0604020202020204" pitchFamily="34" charset="0"/>
                <a:cs typeface="Arial" panose="020B0604020202020204" pitchFamily="34" charset="0"/>
              </a:rPr>
              <a:t>estébák</a:t>
            </a:r>
            <a:endParaRPr lang="cs-CZ" sz="2400" b="1"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913182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lstStyle/>
          <a:p>
            <a:pPr lvl="0"/>
            <a:r>
              <a:rPr lang="cs-CZ" dirty="0">
                <a:latin typeface="Arial" panose="020B0604020202020204" pitchFamily="34" charset="0"/>
                <a:cs typeface="Arial" panose="020B0604020202020204" pitchFamily="34" charset="0"/>
              </a:rPr>
              <a:t>Vlastní </a:t>
            </a:r>
            <a:r>
              <a:rPr lang="cs-CZ" dirty="0" smtClean="0">
                <a:latin typeface="Arial" panose="020B0604020202020204" pitchFamily="34" charset="0"/>
                <a:cs typeface="Arial" panose="020B0604020202020204" pitchFamily="34" charset="0"/>
              </a:rPr>
              <a:t>jména</a:t>
            </a:r>
          </a:p>
          <a:p>
            <a:pPr marL="0" lvl="0" indent="0">
              <a:buNone/>
            </a:pPr>
            <a:r>
              <a:rPr lang="cs-CZ" b="1" dirty="0" err="1" smtClean="0">
                <a:latin typeface="Arial" panose="020B0604020202020204" pitchFamily="34" charset="0"/>
                <a:cs typeface="Arial" panose="020B0604020202020204" pitchFamily="34" charset="0"/>
              </a:rPr>
              <a:t>francek</a:t>
            </a:r>
            <a:r>
              <a:rPr lang="cs-CZ" b="1" dirty="0">
                <a:latin typeface="Arial" panose="020B0604020202020204" pitchFamily="34" charset="0"/>
                <a:cs typeface="Arial" panose="020B0604020202020204" pitchFamily="34" charset="0"/>
              </a:rPr>
              <a:t>, </a:t>
            </a:r>
            <a:r>
              <a:rPr lang="cs-CZ" b="1" dirty="0" err="1">
                <a:latin typeface="Arial" panose="020B0604020202020204" pitchFamily="34" charset="0"/>
                <a:cs typeface="Arial" panose="020B0604020202020204" pitchFamily="34" charset="0"/>
              </a:rPr>
              <a:t>franta</a:t>
            </a:r>
            <a:r>
              <a:rPr lang="cs-CZ" b="1" dirty="0">
                <a:latin typeface="Arial" panose="020B0604020202020204" pitchFamily="34" charset="0"/>
                <a:cs typeface="Arial" panose="020B0604020202020204" pitchFamily="34" charset="0"/>
              </a:rPr>
              <a:t>, františek </a:t>
            </a:r>
            <a:r>
              <a:rPr lang="cs-CZ" dirty="0">
                <a:latin typeface="Arial" panose="020B0604020202020204" pitchFamily="34" charset="0"/>
                <a:cs typeface="Arial" panose="020B0604020202020204" pitchFamily="34" charset="0"/>
              </a:rPr>
              <a:t>(</a:t>
            </a:r>
            <a:r>
              <a:rPr lang="cs-CZ" dirty="0" err="1">
                <a:latin typeface="Arial" panose="020B0604020202020204" pitchFamily="34" charset="0"/>
                <a:cs typeface="Arial" panose="020B0604020202020204" pitchFamily="34" charset="0"/>
              </a:rPr>
              <a:t>francek</a:t>
            </a:r>
            <a:r>
              <a:rPr lang="cs-CZ" dirty="0">
                <a:latin typeface="Arial" panose="020B0604020202020204" pitchFamily="34" charset="0"/>
                <a:cs typeface="Arial" panose="020B0604020202020204" pitchFamily="34" charset="0"/>
              </a:rPr>
              <a:t> s píkou</a:t>
            </a:r>
            <a:r>
              <a:rPr lang="cs-CZ" dirty="0" smtClean="0">
                <a:latin typeface="Arial" panose="020B0604020202020204" pitchFamily="34" charset="0"/>
                <a:cs typeface="Arial" panose="020B0604020202020204" pitchFamily="34" charset="0"/>
              </a:rPr>
              <a:t>)</a:t>
            </a:r>
          </a:p>
          <a:p>
            <a:pPr marL="0" lvl="0" indent="0">
              <a:buNone/>
            </a:pPr>
            <a:endParaRPr lang="cs-CZ" dirty="0" smtClean="0">
              <a:latin typeface="Arial" panose="020B0604020202020204" pitchFamily="34" charset="0"/>
              <a:cs typeface="Arial" panose="020B0604020202020204" pitchFamily="34" charset="0"/>
            </a:endParaRPr>
          </a:p>
          <a:p>
            <a:pPr marL="0" lvl="0" indent="0">
              <a:buNone/>
            </a:pPr>
            <a:r>
              <a:rPr lang="cs-CZ" b="1" dirty="0" smtClean="0">
                <a:latin typeface="Arial" panose="020B0604020202020204" pitchFamily="34" charset="0"/>
                <a:cs typeface="Arial" panose="020B0604020202020204" pitchFamily="34" charset="0"/>
              </a:rPr>
              <a:t>polda</a:t>
            </a:r>
            <a:r>
              <a:rPr lang="cs-CZ" dirty="0" smtClean="0">
                <a:latin typeface="Arial" panose="020B0604020202020204" pitchFamily="34" charset="0"/>
                <a:cs typeface="Arial" panose="020B0604020202020204" pitchFamily="34" charset="0"/>
              </a:rPr>
              <a:t> </a:t>
            </a:r>
            <a:r>
              <a:rPr lang="cs-CZ" dirty="0">
                <a:latin typeface="Arial" panose="020B0604020202020204" pitchFamily="34" charset="0"/>
                <a:cs typeface="Arial" panose="020B0604020202020204" pitchFamily="34" charset="0"/>
              </a:rPr>
              <a:t>/viz </a:t>
            </a:r>
            <a:r>
              <a:rPr lang="cs-CZ" dirty="0" smtClean="0">
                <a:latin typeface="Arial" panose="020B0604020202020204" pitchFamily="34" charset="0"/>
                <a:cs typeface="Arial" panose="020B0604020202020204" pitchFamily="34" charset="0"/>
              </a:rPr>
              <a:t>odvozeniny/</a:t>
            </a:r>
          </a:p>
          <a:p>
            <a:pPr marL="0" lvl="0" indent="0">
              <a:buNone/>
            </a:pPr>
            <a:endParaRPr lang="cs-CZ" dirty="0" smtClean="0">
              <a:latin typeface="Arial" panose="020B0604020202020204" pitchFamily="34" charset="0"/>
              <a:cs typeface="Arial" panose="020B0604020202020204" pitchFamily="34" charset="0"/>
            </a:endParaRPr>
          </a:p>
          <a:p>
            <a:pPr marL="0" lvl="0" indent="0">
              <a:buNone/>
            </a:pPr>
            <a:r>
              <a:rPr lang="cs-CZ" b="1" dirty="0" err="1" smtClean="0">
                <a:latin typeface="Arial" panose="020B0604020202020204" pitchFamily="34" charset="0"/>
                <a:cs typeface="Arial" panose="020B0604020202020204" pitchFamily="34" charset="0"/>
              </a:rPr>
              <a:t>Háťa</a:t>
            </a:r>
            <a:r>
              <a:rPr lang="cs-CZ" b="1" dirty="0" smtClean="0">
                <a:latin typeface="Arial" panose="020B0604020202020204" pitchFamily="34" charset="0"/>
                <a:cs typeface="Arial" panose="020B0604020202020204" pitchFamily="34" charset="0"/>
              </a:rPr>
              <a:t> </a:t>
            </a:r>
            <a:r>
              <a:rPr lang="cs-CZ" b="1" dirty="0">
                <a:latin typeface="Arial" panose="020B0604020202020204" pitchFamily="34" charset="0"/>
                <a:cs typeface="Arial" panose="020B0604020202020204" pitchFamily="34" charset="0"/>
              </a:rPr>
              <a:t>s </a:t>
            </a:r>
            <a:r>
              <a:rPr lang="cs-CZ" b="1" dirty="0" err="1">
                <a:latin typeface="Arial" panose="020B0604020202020204" pitchFamily="34" charset="0"/>
                <a:cs typeface="Arial" panose="020B0604020202020204" pitchFamily="34" charset="0"/>
              </a:rPr>
              <a:t>žuklem</a:t>
            </a:r>
            <a:r>
              <a:rPr lang="cs-CZ" b="1" dirty="0">
                <a:latin typeface="Arial" panose="020B0604020202020204" pitchFamily="34" charset="0"/>
                <a:cs typeface="Arial" panose="020B0604020202020204" pitchFamily="34" charset="0"/>
              </a:rPr>
              <a:t> </a:t>
            </a:r>
            <a:r>
              <a:rPr lang="cs-CZ" dirty="0">
                <a:latin typeface="Arial" panose="020B0604020202020204" pitchFamily="34" charset="0"/>
                <a:cs typeface="Arial" panose="020B0604020202020204" pitchFamily="34" charset="0"/>
              </a:rPr>
              <a:t>– detektiv </a:t>
            </a:r>
            <a:r>
              <a:rPr lang="cs-CZ" dirty="0" err="1">
                <a:latin typeface="Arial" panose="020B0604020202020204" pitchFamily="34" charset="0"/>
                <a:cs typeface="Arial" panose="020B0604020202020204" pitchFamily="34" charset="0"/>
              </a:rPr>
              <a:t>Hatina</a:t>
            </a:r>
            <a:r>
              <a:rPr lang="cs-CZ" dirty="0">
                <a:latin typeface="Arial" panose="020B0604020202020204" pitchFamily="34" charset="0"/>
                <a:cs typeface="Arial" panose="020B0604020202020204" pitchFamily="34" charset="0"/>
              </a:rPr>
              <a:t> se psem (jde o výraz prvorepublikový, odvozený od jména konkrétní osoby, nelze rozpoznat míru užívání)</a:t>
            </a:r>
          </a:p>
          <a:p>
            <a:pPr marL="0" indent="0">
              <a:buNone/>
            </a:pPr>
            <a:endParaRPr lang="cs-CZ" dirty="0" smtClean="0"/>
          </a:p>
          <a:p>
            <a:pPr marL="0" indent="0">
              <a:buNone/>
            </a:pPr>
            <a:r>
              <a:rPr lang="cs-CZ" sz="2400" dirty="0" smtClean="0">
                <a:latin typeface="Arial" panose="020B0604020202020204" pitchFamily="34" charset="0"/>
                <a:cs typeface="Arial" panose="020B0604020202020204" pitchFamily="34" charset="0"/>
              </a:rPr>
              <a:t>Již zmíněný </a:t>
            </a:r>
            <a:r>
              <a:rPr lang="cs-CZ" sz="2400" b="1" dirty="0" err="1" smtClean="0">
                <a:latin typeface="Arial" panose="020B0604020202020204" pitchFamily="34" charset="0"/>
                <a:cs typeface="Arial" panose="020B0604020202020204" pitchFamily="34" charset="0"/>
              </a:rPr>
              <a:t>béda</a:t>
            </a:r>
            <a:r>
              <a:rPr lang="cs-CZ" sz="2400" b="1" dirty="0" smtClean="0">
                <a:latin typeface="Arial" panose="020B0604020202020204" pitchFamily="34" charset="0"/>
                <a:cs typeface="Arial" panose="020B0604020202020204" pitchFamily="34" charset="0"/>
              </a:rPr>
              <a:t>, </a:t>
            </a:r>
            <a:r>
              <a:rPr lang="cs-CZ" sz="2400" b="1" dirty="0" err="1" smtClean="0">
                <a:latin typeface="Arial" panose="020B0604020202020204" pitchFamily="34" charset="0"/>
                <a:cs typeface="Arial" panose="020B0604020202020204" pitchFamily="34" charset="0"/>
              </a:rPr>
              <a:t>bédo</a:t>
            </a:r>
            <a:r>
              <a:rPr lang="cs-CZ" sz="2400" b="1" dirty="0" smtClean="0">
                <a:latin typeface="Arial" panose="020B0604020202020204" pitchFamily="34" charset="0"/>
                <a:cs typeface="Arial" panose="020B0604020202020204" pitchFamily="34" charset="0"/>
              </a:rPr>
              <a:t>, benjamín</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9313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fontScale="92500" lnSpcReduction="20000"/>
          </a:bodyPr>
          <a:lstStyle/>
          <a:p>
            <a:pPr lvl="0"/>
            <a:r>
              <a:rPr lang="cs-CZ" dirty="0" smtClean="0">
                <a:latin typeface="Arial" panose="020B0604020202020204" pitchFamily="34" charset="0"/>
                <a:cs typeface="Arial" panose="020B0604020202020204" pitchFamily="34" charset="0"/>
              </a:rPr>
              <a:t>Přejímky</a:t>
            </a:r>
          </a:p>
          <a:p>
            <a:pPr marL="0" lvl="0" indent="0">
              <a:buNone/>
            </a:pPr>
            <a:r>
              <a:rPr lang="cs-CZ" b="1" dirty="0" err="1" smtClean="0">
                <a:latin typeface="Arial" panose="020B0604020202020204" pitchFamily="34" charset="0"/>
                <a:cs typeface="Arial" panose="020B0604020202020204" pitchFamily="34" charset="0"/>
              </a:rPr>
              <a:t>flojd</a:t>
            </a:r>
            <a:r>
              <a:rPr lang="cs-CZ" dirty="0" smtClean="0">
                <a:latin typeface="Arial" panose="020B0604020202020204" pitchFamily="34" charset="0"/>
                <a:cs typeface="Arial" panose="020B0604020202020204" pitchFamily="34" charset="0"/>
              </a:rPr>
              <a:t> – již zmíněná přejímka z angličtiny</a:t>
            </a:r>
          </a:p>
          <a:p>
            <a:pPr marL="0" lvl="0" indent="0">
              <a:buNone/>
            </a:pPr>
            <a:endParaRPr lang="cs-CZ" dirty="0" smtClean="0">
              <a:latin typeface="Arial" panose="020B0604020202020204" pitchFamily="34" charset="0"/>
              <a:cs typeface="Arial" panose="020B0604020202020204" pitchFamily="34" charset="0"/>
            </a:endParaRPr>
          </a:p>
          <a:p>
            <a:pPr marL="0" lvl="0" indent="0">
              <a:buNone/>
            </a:pPr>
            <a:r>
              <a:rPr lang="cs-CZ" b="1" dirty="0" err="1" smtClean="0">
                <a:latin typeface="Arial" panose="020B0604020202020204" pitchFamily="34" charset="0"/>
                <a:cs typeface="Arial" panose="020B0604020202020204" pitchFamily="34" charset="0"/>
              </a:rPr>
              <a:t>hačár</a:t>
            </a:r>
            <a:r>
              <a:rPr lang="cs-CZ" dirty="0" smtClean="0">
                <a:latin typeface="Arial" panose="020B0604020202020204" pitchFamily="34" charset="0"/>
                <a:cs typeface="Arial" panose="020B0604020202020204" pitchFamily="34" charset="0"/>
              </a:rPr>
              <a:t> - z maďarského </a:t>
            </a:r>
            <a:r>
              <a:rPr lang="cs-CZ" dirty="0" err="1" smtClean="0">
                <a:latin typeface="Arial" panose="020B0604020202020204" pitchFamily="34" charset="0"/>
                <a:cs typeface="Arial" panose="020B0604020202020204" pitchFamily="34" charset="0"/>
              </a:rPr>
              <a:t>hadser</a:t>
            </a:r>
            <a:r>
              <a:rPr lang="cs-CZ" dirty="0" smtClean="0">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vojín</a:t>
            </a:r>
            <a:endParaRPr lang="cs-CZ" dirty="0" smtClean="0">
              <a:latin typeface="Arial" panose="020B0604020202020204" pitchFamily="34" charset="0"/>
              <a:cs typeface="Arial" panose="020B0604020202020204" pitchFamily="34" charset="0"/>
            </a:endParaRPr>
          </a:p>
          <a:p>
            <a:pPr marL="0" lvl="0" indent="0">
              <a:buNone/>
            </a:pPr>
            <a:endParaRPr lang="cs-CZ" dirty="0" smtClean="0">
              <a:latin typeface="Arial" panose="020B0604020202020204" pitchFamily="34" charset="0"/>
              <a:cs typeface="Arial" panose="020B0604020202020204" pitchFamily="34" charset="0"/>
            </a:endParaRPr>
          </a:p>
          <a:p>
            <a:pPr marL="0" lvl="0" indent="0">
              <a:buNone/>
            </a:pPr>
            <a:r>
              <a:rPr lang="cs-CZ" b="1" dirty="0" err="1" smtClean="0">
                <a:latin typeface="Arial" panose="020B0604020202020204" pitchFamily="34" charset="0"/>
                <a:cs typeface="Arial" panose="020B0604020202020204" pitchFamily="34" charset="0"/>
              </a:rPr>
              <a:t>kima</a:t>
            </a:r>
            <a:r>
              <a:rPr lang="cs-CZ" dirty="0" smtClean="0">
                <a:latin typeface="Arial" panose="020B0604020202020204" pitchFamily="34" charset="0"/>
                <a:cs typeface="Arial" panose="020B0604020202020204" pitchFamily="34" charset="0"/>
              </a:rPr>
              <a:t>  - přes </a:t>
            </a:r>
            <a:r>
              <a:rPr lang="cs-CZ" dirty="0">
                <a:latin typeface="Arial" panose="020B0604020202020204" pitchFamily="34" charset="0"/>
                <a:cs typeface="Arial" panose="020B0604020202020204" pitchFamily="34" charset="0"/>
              </a:rPr>
              <a:t>němčinu </a:t>
            </a:r>
            <a:r>
              <a:rPr lang="cs-CZ" dirty="0" smtClean="0">
                <a:latin typeface="Arial" panose="020B0604020202020204" pitchFamily="34" charset="0"/>
                <a:cs typeface="Arial" panose="020B0604020202020204" pitchFamily="34" charset="0"/>
              </a:rPr>
              <a:t>a jidiš z</a:t>
            </a:r>
            <a:r>
              <a:rPr lang="cs-CZ" dirty="0">
                <a:latin typeface="Arial" panose="020B0604020202020204" pitchFamily="34" charset="0"/>
                <a:cs typeface="Arial" panose="020B0604020202020204" pitchFamily="34" charset="0"/>
              </a:rPr>
              <a:t> hebrejštiny: </a:t>
            </a:r>
            <a:r>
              <a:rPr lang="cs-CZ" dirty="0" err="1">
                <a:latin typeface="Arial" panose="020B0604020202020204" pitchFamily="34" charset="0"/>
                <a:cs typeface="Arial" panose="020B0604020202020204" pitchFamily="34" charset="0"/>
              </a:rPr>
              <a:t>kinním</a:t>
            </a:r>
            <a:r>
              <a:rPr lang="cs-CZ" dirty="0">
                <a:latin typeface="Arial" panose="020B0604020202020204" pitchFamily="34" charset="0"/>
                <a:cs typeface="Arial" panose="020B0604020202020204" pitchFamily="34" charset="0"/>
              </a:rPr>
              <a:t> – </a:t>
            </a:r>
            <a:r>
              <a:rPr lang="cs-CZ" dirty="0" err="1">
                <a:latin typeface="Arial" panose="020B0604020202020204" pitchFamily="34" charset="0"/>
                <a:cs typeface="Arial" panose="020B0604020202020204" pitchFamily="34" charset="0"/>
              </a:rPr>
              <a:t>die</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Kimma</a:t>
            </a:r>
            <a:r>
              <a:rPr lang="cs-CZ" dirty="0">
                <a:latin typeface="Arial" panose="020B0604020202020204" pitchFamily="34" charset="0"/>
                <a:cs typeface="Arial" panose="020B0604020202020204" pitchFamily="34" charset="0"/>
              </a:rPr>
              <a:t> – </a:t>
            </a:r>
            <a:r>
              <a:rPr lang="cs-CZ" dirty="0" smtClean="0">
                <a:latin typeface="Arial" panose="020B0604020202020204" pitchFamily="34" charset="0"/>
                <a:cs typeface="Arial" panose="020B0604020202020204" pitchFamily="34" charset="0"/>
              </a:rPr>
              <a:t>veš</a:t>
            </a:r>
          </a:p>
          <a:p>
            <a:pPr marL="0" lvl="0" indent="0">
              <a:buNone/>
            </a:pPr>
            <a:endParaRPr lang="cs-CZ" dirty="0" smtClean="0">
              <a:latin typeface="Arial" panose="020B0604020202020204" pitchFamily="34" charset="0"/>
              <a:cs typeface="Arial" panose="020B0604020202020204" pitchFamily="34" charset="0"/>
            </a:endParaRPr>
          </a:p>
          <a:p>
            <a:pPr marL="0" lvl="0" indent="0">
              <a:buNone/>
            </a:pPr>
            <a:r>
              <a:rPr lang="cs-CZ" b="1" dirty="0" smtClean="0">
                <a:latin typeface="Arial" panose="020B0604020202020204" pitchFamily="34" charset="0"/>
                <a:cs typeface="Arial" panose="020B0604020202020204" pitchFamily="34" charset="0"/>
              </a:rPr>
              <a:t>klempíř</a:t>
            </a:r>
            <a:r>
              <a:rPr lang="cs-CZ" dirty="0" smtClean="0">
                <a:latin typeface="Arial" panose="020B0604020202020204" pitchFamily="34" charset="0"/>
                <a:cs typeface="Arial" panose="020B0604020202020204" pitchFamily="34" charset="0"/>
              </a:rPr>
              <a:t> - z </a:t>
            </a:r>
            <a:r>
              <a:rPr lang="cs-CZ" dirty="0">
                <a:latin typeface="Arial" panose="020B0604020202020204" pitchFamily="34" charset="0"/>
                <a:cs typeface="Arial" panose="020B0604020202020204" pitchFamily="34" charset="0"/>
              </a:rPr>
              <a:t>německého </a:t>
            </a:r>
            <a:r>
              <a:rPr lang="cs-CZ" dirty="0" err="1">
                <a:latin typeface="Arial" panose="020B0604020202020204" pitchFamily="34" charset="0"/>
                <a:cs typeface="Arial" panose="020B0604020202020204" pitchFamily="34" charset="0"/>
              </a:rPr>
              <a:t>Klemms</a:t>
            </a:r>
            <a:r>
              <a:rPr lang="cs-CZ" dirty="0">
                <a:latin typeface="Arial" panose="020B0604020202020204" pitchFamily="34" charset="0"/>
                <a:cs typeface="Arial" panose="020B0604020202020204" pitchFamily="34" charset="0"/>
              </a:rPr>
              <a:t> – svěrka, upínák; v </a:t>
            </a:r>
            <a:r>
              <a:rPr lang="cs-CZ" dirty="0" err="1" smtClean="0">
                <a:latin typeface="Arial" panose="020B0604020202020204" pitchFamily="34" charset="0"/>
                <a:cs typeface="Arial" panose="020B0604020202020204" pitchFamily="34" charset="0"/>
              </a:rPr>
              <a:t>rotwelsch</a:t>
            </a:r>
            <a:r>
              <a:rPr lang="cs-CZ" dirty="0" smtClean="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Klempners</a:t>
            </a:r>
            <a:r>
              <a:rPr lang="cs-CZ" dirty="0">
                <a:latin typeface="Arial" panose="020B0604020202020204" pitchFamily="34" charset="0"/>
                <a:cs typeface="Arial" panose="020B0604020202020204" pitchFamily="34" charset="0"/>
              </a:rPr>
              <a:t> Karl tj. </a:t>
            </a:r>
            <a:r>
              <a:rPr lang="cs-CZ" dirty="0" err="1">
                <a:latin typeface="Arial" panose="020B0604020202020204" pitchFamily="34" charset="0"/>
                <a:cs typeface="Arial" panose="020B0604020202020204" pitchFamily="34" charset="0"/>
              </a:rPr>
              <a:t>Kerl</a:t>
            </a:r>
            <a:r>
              <a:rPr lang="cs-CZ" dirty="0">
                <a:latin typeface="Arial" panose="020B0604020202020204" pitchFamily="34" charset="0"/>
                <a:cs typeface="Arial" panose="020B0604020202020204" pitchFamily="34" charset="0"/>
              </a:rPr>
              <a:t> – chlap, který vodí </a:t>
            </a:r>
            <a:r>
              <a:rPr lang="cs-CZ" dirty="0" err="1">
                <a:latin typeface="Arial" panose="020B0604020202020204" pitchFamily="34" charset="0"/>
                <a:cs typeface="Arial" panose="020B0604020202020204" pitchFamily="34" charset="0"/>
              </a:rPr>
              <a:t>ins</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Klemms</a:t>
            </a:r>
            <a:r>
              <a:rPr lang="cs-CZ" dirty="0">
                <a:latin typeface="Arial" panose="020B0604020202020204" pitchFamily="34" charset="0"/>
                <a:cs typeface="Arial" panose="020B0604020202020204" pitchFamily="34" charset="0"/>
              </a:rPr>
              <a:t> (do </a:t>
            </a:r>
            <a:r>
              <a:rPr lang="cs-CZ" dirty="0" smtClean="0">
                <a:latin typeface="Arial" panose="020B0604020202020204" pitchFamily="34" charset="0"/>
                <a:cs typeface="Arial" panose="020B0604020202020204" pitchFamily="34" charset="0"/>
              </a:rPr>
              <a:t>vězení)</a:t>
            </a:r>
          </a:p>
          <a:p>
            <a:pPr marL="0" lvl="0" indent="0">
              <a:buNone/>
            </a:pPr>
            <a:endParaRPr lang="cs-CZ" dirty="0" smtClean="0">
              <a:latin typeface="Arial" panose="020B0604020202020204" pitchFamily="34" charset="0"/>
              <a:cs typeface="Arial" panose="020B0604020202020204" pitchFamily="34" charset="0"/>
            </a:endParaRPr>
          </a:p>
          <a:p>
            <a:pPr marL="0" lvl="0" indent="0">
              <a:buNone/>
            </a:pPr>
            <a:r>
              <a:rPr lang="cs-CZ" b="1" dirty="0" err="1" smtClean="0">
                <a:latin typeface="Arial" panose="020B0604020202020204" pitchFamily="34" charset="0"/>
                <a:cs typeface="Arial" panose="020B0604020202020204" pitchFamily="34" charset="0"/>
              </a:rPr>
              <a:t>frhafťák</a:t>
            </a:r>
            <a:r>
              <a:rPr lang="cs-CZ" b="1" dirty="0" smtClean="0">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z německého </a:t>
            </a:r>
            <a:r>
              <a:rPr lang="cs-CZ" dirty="0" err="1" smtClean="0">
                <a:latin typeface="Arial" panose="020B0604020202020204" pitchFamily="34" charset="0"/>
                <a:cs typeface="Arial" panose="020B0604020202020204" pitchFamily="34" charset="0"/>
              </a:rPr>
              <a:t>verhaften</a:t>
            </a:r>
            <a:r>
              <a:rPr lang="cs-CZ" dirty="0" smtClean="0">
                <a:latin typeface="Arial" panose="020B0604020202020204" pitchFamily="34" charset="0"/>
                <a:cs typeface="Arial" panose="020B0604020202020204" pitchFamily="34" charset="0"/>
              </a:rPr>
              <a:t> (zatknout)</a:t>
            </a:r>
            <a:endParaRPr lang="cs-CZ" b="1"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65165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a:bodyPr>
          <a:lstStyle/>
          <a:p>
            <a:pPr lvl="0"/>
            <a:r>
              <a:rPr lang="cs-CZ" sz="2400" dirty="0">
                <a:latin typeface="Arial" panose="020B0604020202020204" pitchFamily="34" charset="0"/>
                <a:cs typeface="Arial" panose="020B0604020202020204" pitchFamily="34" charset="0"/>
              </a:rPr>
              <a:t>Velmi zajímavými výrazy jsou </a:t>
            </a:r>
            <a:r>
              <a:rPr lang="cs-CZ" sz="2400" b="1" dirty="0" err="1">
                <a:latin typeface="Arial" panose="020B0604020202020204" pitchFamily="34" charset="0"/>
                <a:cs typeface="Arial" panose="020B0604020202020204" pitchFamily="34" charset="0"/>
              </a:rPr>
              <a:t>Hé</a:t>
            </a:r>
            <a:r>
              <a:rPr lang="cs-CZ" sz="2400" dirty="0">
                <a:latin typeface="Arial" panose="020B0604020202020204" pitchFamily="34" charset="0"/>
                <a:cs typeface="Arial" panose="020B0604020202020204" pitchFamily="34" charset="0"/>
              </a:rPr>
              <a:t> a </a:t>
            </a:r>
            <a:r>
              <a:rPr lang="cs-CZ" sz="2400" b="1" dirty="0">
                <a:latin typeface="Arial" panose="020B0604020202020204" pitchFamily="34" charset="0"/>
                <a:cs typeface="Arial" panose="020B0604020202020204" pitchFamily="34" charset="0"/>
              </a:rPr>
              <a:t>Hej</a:t>
            </a:r>
            <a:r>
              <a:rPr lang="cs-CZ" sz="2400" dirty="0">
                <a:latin typeface="Arial" panose="020B0604020202020204" pitchFamily="34" charset="0"/>
                <a:cs typeface="Arial" panose="020B0604020202020204" pitchFamily="34" charset="0"/>
              </a:rPr>
              <a:t> – zdánlivě obyčejné interjekce jsou ale de facto přejímky z rakouského </a:t>
            </a:r>
            <a:r>
              <a:rPr lang="cs-CZ" sz="2400" dirty="0" err="1" smtClean="0">
                <a:latin typeface="Arial" panose="020B0604020202020204" pitchFamily="34" charset="0"/>
                <a:cs typeface="Arial" panose="020B0604020202020204" pitchFamily="34" charset="0"/>
              </a:rPr>
              <a:t>rotwelsche</a:t>
            </a:r>
            <a:r>
              <a:rPr lang="cs-CZ" sz="2400" dirty="0" smtClean="0">
                <a:latin typeface="Arial" panose="020B0604020202020204" pitchFamily="34" charset="0"/>
                <a:cs typeface="Arial" panose="020B0604020202020204" pitchFamily="34" charset="0"/>
              </a:rPr>
              <a:t>:</a:t>
            </a:r>
          </a:p>
          <a:p>
            <a:pPr lvl="0"/>
            <a:endParaRPr lang="cs-CZ" sz="2400" dirty="0">
              <a:latin typeface="Arial" panose="020B0604020202020204" pitchFamily="34" charset="0"/>
              <a:cs typeface="Arial" panose="020B0604020202020204" pitchFamily="34" charset="0"/>
            </a:endParaRPr>
          </a:p>
          <a:p>
            <a:pPr lvl="0"/>
            <a:r>
              <a:rPr lang="cs-CZ" sz="2400" dirty="0" smtClean="0">
                <a:latin typeface="Arial" panose="020B0604020202020204" pitchFamily="34" charset="0"/>
                <a:cs typeface="Arial" panose="020B0604020202020204" pitchFamily="34" charset="0"/>
              </a:rPr>
              <a:t>vídeňské </a:t>
            </a:r>
            <a:r>
              <a:rPr lang="cs-CZ" sz="2400" dirty="0" err="1">
                <a:latin typeface="Arial" panose="020B0604020202020204" pitchFamily="34" charset="0"/>
                <a:cs typeface="Arial" panose="020B0604020202020204" pitchFamily="34" charset="0"/>
              </a:rPr>
              <a:t>Hemann</a:t>
            </a:r>
            <a:r>
              <a:rPr lang="cs-CZ" sz="2400" dirty="0">
                <a:latin typeface="Arial" panose="020B0604020202020204" pitchFamily="34" charset="0"/>
                <a:cs typeface="Arial" panose="020B0604020202020204" pitchFamily="34" charset="0"/>
              </a:rPr>
              <a:t> </a:t>
            </a:r>
            <a:r>
              <a:rPr lang="cs-CZ" sz="2400" dirty="0" smtClean="0">
                <a:latin typeface="Arial" panose="020B0604020202020204" pitchFamily="34" charset="0"/>
                <a:cs typeface="Arial" panose="020B0604020202020204" pitchFamily="34" charset="0"/>
              </a:rPr>
              <a:t>bylo vytvořeno </a:t>
            </a:r>
            <a:r>
              <a:rPr lang="cs-CZ" sz="2400" dirty="0">
                <a:latin typeface="Arial" panose="020B0604020202020204" pitchFamily="34" charset="0"/>
                <a:cs typeface="Arial" panose="020B0604020202020204" pitchFamily="34" charset="0"/>
              </a:rPr>
              <a:t>k interjekci </a:t>
            </a:r>
            <a:r>
              <a:rPr lang="cs-CZ" sz="2400" dirty="0" err="1">
                <a:latin typeface="Arial" panose="020B0604020202020204" pitchFamily="34" charset="0"/>
                <a:cs typeface="Arial" panose="020B0604020202020204" pitchFamily="34" charset="0"/>
              </a:rPr>
              <a:t>Hé</a:t>
            </a:r>
            <a:r>
              <a:rPr lang="cs-CZ" sz="2400" dirty="0">
                <a:latin typeface="Arial" panose="020B0604020202020204" pitchFamily="34" charset="0"/>
                <a:cs typeface="Arial" panose="020B0604020202020204" pitchFamily="34" charset="0"/>
              </a:rPr>
              <a:t> neboli Hej. I samotné </a:t>
            </a:r>
            <a:r>
              <a:rPr lang="cs-CZ" sz="2400" dirty="0" err="1">
                <a:latin typeface="Arial" panose="020B0604020202020204" pitchFamily="34" charset="0"/>
                <a:cs typeface="Arial" panose="020B0604020202020204" pitchFamily="34" charset="0"/>
              </a:rPr>
              <a:t>Hé</a:t>
            </a:r>
            <a:r>
              <a:rPr lang="cs-CZ" sz="2400" dirty="0">
                <a:latin typeface="Arial" panose="020B0604020202020204" pitchFamily="34" charset="0"/>
                <a:cs typeface="Arial" panose="020B0604020202020204" pitchFamily="34" charset="0"/>
              </a:rPr>
              <a:t> je název policajta a obojí proniklo i do českého argotu – na </a:t>
            </a:r>
            <a:r>
              <a:rPr lang="cs-CZ" sz="2400" dirty="0" err="1">
                <a:latin typeface="Arial" panose="020B0604020202020204" pitchFamily="34" charset="0"/>
                <a:cs typeface="Arial" panose="020B0604020202020204" pitchFamily="34" charset="0"/>
              </a:rPr>
              <a:t>hé</a:t>
            </a:r>
            <a:r>
              <a:rPr lang="cs-CZ" sz="2400" dirty="0">
                <a:latin typeface="Arial" panose="020B0604020202020204" pitchFamily="34" charset="0"/>
                <a:cs typeface="Arial" panose="020B0604020202020204" pitchFamily="34" charset="0"/>
              </a:rPr>
              <a:t> neboli na stanici (</a:t>
            </a:r>
            <a:r>
              <a:rPr lang="cs-CZ" sz="2400" dirty="0" err="1" smtClean="0">
                <a:latin typeface="Arial" panose="020B0604020202020204" pitchFamily="34" charset="0"/>
                <a:cs typeface="Arial" panose="020B0604020202020204" pitchFamily="34" charset="0"/>
              </a:rPr>
              <a:t>Oberpfalcer</a:t>
            </a:r>
            <a:r>
              <a:rPr lang="cs-CZ" sz="2400" dirty="0">
                <a:latin typeface="Arial" panose="020B0604020202020204" pitchFamily="34" charset="0"/>
                <a:cs typeface="Arial" panose="020B0604020202020204" pitchFamily="34" charset="0"/>
              </a:rPr>
              <a:t>) – </a:t>
            </a:r>
            <a:r>
              <a:rPr lang="cs-CZ" sz="2400" dirty="0" err="1">
                <a:latin typeface="Arial" panose="020B0604020202020204" pitchFamily="34" charset="0"/>
                <a:cs typeface="Arial" panose="020B0604020202020204" pitchFamily="34" charset="0"/>
              </a:rPr>
              <a:t>Hé</a:t>
            </a:r>
            <a:r>
              <a:rPr lang="cs-CZ" sz="2400" dirty="0">
                <a:latin typeface="Arial" panose="020B0604020202020204" pitchFamily="34" charset="0"/>
                <a:cs typeface="Arial" panose="020B0604020202020204" pitchFamily="34" charset="0"/>
              </a:rPr>
              <a:t> je tedy přejímka původnější, Hej počeštěnější </a:t>
            </a:r>
            <a:r>
              <a:rPr lang="cs-CZ" sz="2400" dirty="0" smtClean="0">
                <a:latin typeface="Arial" panose="020B0604020202020204" pitchFamily="34" charset="0"/>
                <a:cs typeface="Arial" panose="020B0604020202020204" pitchFamily="34" charset="0"/>
              </a:rPr>
              <a:t>– </a:t>
            </a:r>
            <a:r>
              <a:rPr lang="cs-CZ" sz="2400" b="1" dirty="0" err="1" smtClean="0">
                <a:latin typeface="Arial" panose="020B0604020202020204" pitchFamily="34" charset="0"/>
                <a:cs typeface="Arial" panose="020B0604020202020204" pitchFamily="34" charset="0"/>
              </a:rPr>
              <a:t>hendrek</a:t>
            </a:r>
            <a:r>
              <a:rPr lang="cs-CZ" sz="2400" b="1" dirty="0" smtClean="0">
                <a:latin typeface="Arial" panose="020B0604020202020204" pitchFamily="34" charset="0"/>
                <a:cs typeface="Arial" panose="020B0604020202020204" pitchFamily="34" charset="0"/>
              </a:rPr>
              <a:t>, </a:t>
            </a:r>
            <a:r>
              <a:rPr lang="cs-CZ" sz="2400" b="1" dirty="0" err="1" smtClean="0">
                <a:latin typeface="Arial" panose="020B0604020202020204" pitchFamily="34" charset="0"/>
                <a:cs typeface="Arial" panose="020B0604020202020204" pitchFamily="34" charset="0"/>
              </a:rPr>
              <a:t>hépender</a:t>
            </a:r>
            <a:endParaRPr lang="cs-CZ" sz="2400" b="1" dirty="0">
              <a:latin typeface="Arial" panose="020B0604020202020204" pitchFamily="34" charset="0"/>
              <a:cs typeface="Arial" panose="020B0604020202020204" pitchFamily="34" charset="0"/>
            </a:endParaRPr>
          </a:p>
          <a:p>
            <a:endParaRPr lang="cs-C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230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a:xfrm>
            <a:off x="457200" y="1609416"/>
            <a:ext cx="7211144" cy="4846320"/>
          </a:xfrm>
          <a:ln>
            <a:solidFill>
              <a:schemeClr val="accent1"/>
            </a:solidFill>
          </a:ln>
        </p:spPr>
        <p:txBody>
          <a:bodyPr>
            <a:normAutofit/>
          </a:bodyPr>
          <a:lstStyle/>
          <a:p>
            <a:pPr lvl="0"/>
            <a:r>
              <a:rPr lang="cs-CZ" sz="2400" dirty="0" smtClean="0">
                <a:latin typeface="Arial" panose="020B0604020202020204" pitchFamily="34" charset="0"/>
                <a:cs typeface="Arial" panose="020B0604020202020204" pitchFamily="34" charset="0"/>
              </a:rPr>
              <a:t>Dnes přebírá čeština hlavně z angličtiny, a to v původní podobě. </a:t>
            </a:r>
            <a:endParaRPr lang="cs-CZ" sz="2400" dirty="0" smtClean="0">
              <a:latin typeface="Arial" panose="020B0604020202020204" pitchFamily="34" charset="0"/>
              <a:cs typeface="Arial" panose="020B0604020202020204" pitchFamily="34" charset="0"/>
            </a:endParaRPr>
          </a:p>
          <a:p>
            <a:pPr marL="0" lvl="0" indent="0">
              <a:buNone/>
            </a:pPr>
            <a:endParaRPr lang="cs-CZ" sz="2400" dirty="0" smtClean="0">
              <a:latin typeface="Arial" panose="020B0604020202020204" pitchFamily="34" charset="0"/>
              <a:cs typeface="Arial" panose="020B0604020202020204" pitchFamily="34" charset="0"/>
            </a:endParaRPr>
          </a:p>
          <a:p>
            <a:pPr lvl="0"/>
            <a:r>
              <a:rPr lang="cs-CZ" sz="2400" dirty="0" smtClean="0">
                <a:latin typeface="Arial" panose="020B0604020202020204" pitchFamily="34" charset="0"/>
                <a:cs typeface="Arial" panose="020B0604020202020204" pitchFamily="34" charset="0"/>
              </a:rPr>
              <a:t>Zajímavá je například </a:t>
            </a:r>
            <a:r>
              <a:rPr lang="cs-CZ" sz="2400" dirty="0" smtClean="0">
                <a:latin typeface="Arial" panose="020B0604020202020204" pitchFamily="34" charset="0"/>
                <a:cs typeface="Arial" panose="020B0604020202020204" pitchFamily="34" charset="0"/>
              </a:rPr>
              <a:t>zkratka    </a:t>
            </a:r>
            <a:r>
              <a:rPr lang="cs-CZ" sz="2400" dirty="0">
                <a:latin typeface="Arial" panose="020B0604020202020204" pitchFamily="34" charset="0"/>
                <a:cs typeface="Arial" panose="020B0604020202020204" pitchFamily="34" charset="0"/>
              </a:rPr>
              <a:t>ACAB (</a:t>
            </a:r>
            <a:r>
              <a:rPr lang="cs-CZ" sz="2400" dirty="0" err="1">
                <a:latin typeface="Arial" panose="020B0604020202020204" pitchFamily="34" charset="0"/>
                <a:cs typeface="Arial" panose="020B0604020202020204" pitchFamily="34" charset="0"/>
              </a:rPr>
              <a:t>All</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Cops</a:t>
            </a:r>
            <a:r>
              <a:rPr lang="cs-CZ" sz="2400" dirty="0">
                <a:latin typeface="Arial" panose="020B0604020202020204" pitchFamily="34" charset="0"/>
                <a:cs typeface="Arial" panose="020B0604020202020204" pitchFamily="34" charset="0"/>
              </a:rPr>
              <a:t> Are </a:t>
            </a:r>
            <a:r>
              <a:rPr lang="cs-CZ" sz="2400" dirty="0" err="1" smtClean="0">
                <a:latin typeface="Arial" panose="020B0604020202020204" pitchFamily="34" charset="0"/>
                <a:cs typeface="Arial" panose="020B0604020202020204" pitchFamily="34" charset="0"/>
              </a:rPr>
              <a:t>Bastards</a:t>
            </a:r>
            <a:r>
              <a:rPr lang="cs-CZ" sz="2400" dirty="0" smtClean="0">
                <a:latin typeface="Arial" panose="020B0604020202020204" pitchFamily="34" charset="0"/>
                <a:cs typeface="Arial" panose="020B0604020202020204" pitchFamily="34" charset="0"/>
              </a:rPr>
              <a:t>) používaná </a:t>
            </a:r>
            <a:r>
              <a:rPr lang="cs-CZ" sz="2400" dirty="0" smtClean="0">
                <a:latin typeface="Arial" panose="020B0604020202020204" pitchFamily="34" charset="0"/>
                <a:cs typeface="Arial" panose="020B0604020202020204" pitchFamily="34" charset="0"/>
              </a:rPr>
              <a:t>jako zvolání a </a:t>
            </a:r>
            <a:r>
              <a:rPr lang="cs-CZ" sz="2400" dirty="0" smtClean="0">
                <a:latin typeface="Arial" panose="020B0604020202020204" pitchFamily="34" charset="0"/>
                <a:cs typeface="Arial" panose="020B0604020202020204" pitchFamily="34" charset="0"/>
              </a:rPr>
              <a:t>    </a:t>
            </a:r>
            <a:r>
              <a:rPr lang="cs-CZ" sz="2400" dirty="0" smtClean="0">
                <a:latin typeface="Arial" panose="020B0604020202020204" pitchFamily="34" charset="0"/>
                <a:cs typeface="Arial" panose="020B0604020202020204" pitchFamily="34" charset="0"/>
              </a:rPr>
              <a:t>původně jako jakési </a:t>
            </a:r>
            <a:r>
              <a:rPr lang="cs-CZ" sz="2400" dirty="0" smtClean="0">
                <a:latin typeface="Arial" panose="020B0604020202020204" pitchFamily="34" charset="0"/>
                <a:cs typeface="Arial" panose="020B0604020202020204" pitchFamily="34" charset="0"/>
              </a:rPr>
              <a:t>utajené – </a:t>
            </a:r>
            <a:r>
              <a:rPr lang="cs-CZ" sz="2400" dirty="0" smtClean="0">
                <a:latin typeface="Arial" panose="020B0604020202020204" pitchFamily="34" charset="0"/>
                <a:cs typeface="Arial" panose="020B0604020202020204" pitchFamily="34" charset="0"/>
              </a:rPr>
              <a:t>kryptické – </a:t>
            </a:r>
            <a:r>
              <a:rPr lang="cs-CZ" sz="2400" dirty="0" smtClean="0">
                <a:latin typeface="Arial" panose="020B0604020202020204" pitchFamily="34" charset="0"/>
                <a:cs typeface="Arial" panose="020B0604020202020204" pitchFamily="34" charset="0"/>
              </a:rPr>
              <a:t>  argotické (?) vyjádření </a:t>
            </a:r>
            <a:r>
              <a:rPr lang="cs-CZ" sz="2400" dirty="0" smtClean="0">
                <a:latin typeface="Arial" panose="020B0604020202020204" pitchFamily="34" charset="0"/>
                <a:cs typeface="Arial" panose="020B0604020202020204" pitchFamily="34" charset="0"/>
              </a:rPr>
              <a:t>určitých postojů.</a:t>
            </a:r>
            <a:endParaRPr lang="cs-CZ" sz="2400" dirty="0">
              <a:latin typeface="Arial" panose="020B0604020202020204" pitchFamily="34" charset="0"/>
              <a:cs typeface="Arial" panose="020B0604020202020204" pitchFamily="34" charset="0"/>
            </a:endParaRPr>
          </a:p>
          <a:p>
            <a:pPr marL="0" indent="0">
              <a:buNone/>
            </a:pPr>
            <a:endParaRPr lang="cs-C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8733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fontScale="92500" lnSpcReduction="10000"/>
          </a:bodyPr>
          <a:lstStyle/>
          <a:p>
            <a:pPr lvl="0"/>
            <a:r>
              <a:rPr lang="cs-CZ" dirty="0">
                <a:latin typeface="Arial" panose="020B0604020202020204" pitchFamily="34" charset="0"/>
                <a:cs typeface="Arial" panose="020B0604020202020204" pitchFamily="34" charset="0"/>
              </a:rPr>
              <a:t>Motivace vyplývající z uniformy a její barvy či typického </a:t>
            </a:r>
            <a:r>
              <a:rPr lang="cs-CZ" dirty="0" smtClean="0">
                <a:latin typeface="Arial" panose="020B0604020202020204" pitchFamily="34" charset="0"/>
                <a:cs typeface="Arial" panose="020B0604020202020204" pitchFamily="34" charset="0"/>
              </a:rPr>
              <a:t>rysu</a:t>
            </a:r>
          </a:p>
          <a:p>
            <a:pPr marL="0" lvl="0" indent="0">
              <a:buNone/>
            </a:pPr>
            <a:r>
              <a:rPr lang="cs-CZ" b="1" dirty="0" smtClean="0">
                <a:latin typeface="Arial" panose="020B0604020202020204" pitchFamily="34" charset="0"/>
                <a:cs typeface="Arial" panose="020B0604020202020204" pitchFamily="34" charset="0"/>
              </a:rPr>
              <a:t>špenát</a:t>
            </a:r>
            <a:r>
              <a:rPr lang="cs-CZ" b="1" dirty="0">
                <a:latin typeface="Arial" panose="020B0604020202020204" pitchFamily="34" charset="0"/>
                <a:cs typeface="Arial" panose="020B0604020202020204" pitchFamily="34" charset="0"/>
              </a:rPr>
              <a:t>, oliva, </a:t>
            </a:r>
            <a:r>
              <a:rPr lang="cs-CZ" b="1" dirty="0" smtClean="0">
                <a:latin typeface="Arial" panose="020B0604020202020204" pitchFamily="34" charset="0"/>
                <a:cs typeface="Arial" panose="020B0604020202020204" pitchFamily="34" charset="0"/>
              </a:rPr>
              <a:t>jehličí</a:t>
            </a:r>
            <a:r>
              <a:rPr lang="cs-CZ" dirty="0" smtClean="0">
                <a:latin typeface="Arial" panose="020B0604020202020204" pitchFamily="34" charset="0"/>
                <a:cs typeface="Arial" panose="020B0604020202020204" pitchFamily="34" charset="0"/>
              </a:rPr>
              <a:t> – policisté v zelených uniformách (80. léta)</a:t>
            </a:r>
          </a:p>
          <a:p>
            <a:pPr marL="0" lvl="0" indent="0">
              <a:buNone/>
            </a:pPr>
            <a:endParaRPr lang="cs-CZ" dirty="0" smtClean="0">
              <a:latin typeface="Arial" panose="020B0604020202020204" pitchFamily="34" charset="0"/>
              <a:cs typeface="Arial" panose="020B0604020202020204" pitchFamily="34" charset="0"/>
            </a:endParaRPr>
          </a:p>
          <a:p>
            <a:pPr marL="0" lvl="0" indent="0">
              <a:buNone/>
            </a:pPr>
            <a:r>
              <a:rPr lang="cs-CZ" b="1" dirty="0" smtClean="0">
                <a:latin typeface="Arial" panose="020B0604020202020204" pitchFamily="34" charset="0"/>
                <a:cs typeface="Arial" panose="020B0604020202020204" pitchFamily="34" charset="0"/>
              </a:rPr>
              <a:t>švestka</a:t>
            </a:r>
            <a:r>
              <a:rPr lang="cs-CZ" b="1" dirty="0">
                <a:latin typeface="Arial" panose="020B0604020202020204" pitchFamily="34" charset="0"/>
                <a:cs typeface="Arial" panose="020B0604020202020204" pitchFamily="34" charset="0"/>
              </a:rPr>
              <a:t>, </a:t>
            </a:r>
            <a:r>
              <a:rPr lang="cs-CZ" b="1" dirty="0" smtClean="0">
                <a:latin typeface="Arial" panose="020B0604020202020204" pitchFamily="34" charset="0"/>
                <a:cs typeface="Arial" panose="020B0604020202020204" pitchFamily="34" charset="0"/>
              </a:rPr>
              <a:t>borůvka </a:t>
            </a:r>
            <a:r>
              <a:rPr lang="cs-CZ" dirty="0" smtClean="0">
                <a:latin typeface="Arial" panose="020B0604020202020204" pitchFamily="34" charset="0"/>
                <a:cs typeface="Arial" panose="020B0604020202020204" pitchFamily="34" charset="0"/>
              </a:rPr>
              <a:t>– příslušníci železniční </a:t>
            </a:r>
            <a:r>
              <a:rPr lang="cs-CZ" dirty="0" err="1" smtClean="0">
                <a:latin typeface="Arial" panose="020B0604020202020204" pitchFamily="34" charset="0"/>
                <a:cs typeface="Arial" panose="020B0604020202020204" pitchFamily="34" charset="0"/>
              </a:rPr>
              <a:t>polciie</a:t>
            </a:r>
            <a:r>
              <a:rPr lang="cs-CZ" dirty="0" smtClean="0">
                <a:latin typeface="Arial" panose="020B0604020202020204" pitchFamily="34" charset="0"/>
                <a:cs typeface="Arial" panose="020B0604020202020204" pitchFamily="34" charset="0"/>
              </a:rPr>
              <a:t> v modrofialových uniformách</a:t>
            </a:r>
          </a:p>
          <a:p>
            <a:pPr marL="0" lvl="0" indent="0">
              <a:buNone/>
            </a:pPr>
            <a:endParaRPr lang="cs-CZ" dirty="0" smtClean="0">
              <a:latin typeface="Arial" panose="020B0604020202020204" pitchFamily="34" charset="0"/>
              <a:cs typeface="Arial" panose="020B0604020202020204" pitchFamily="34" charset="0"/>
            </a:endParaRPr>
          </a:p>
          <a:p>
            <a:pPr marL="0" lvl="0" indent="0">
              <a:buNone/>
            </a:pPr>
            <a:r>
              <a:rPr lang="cs-CZ" b="1" dirty="0" smtClean="0">
                <a:latin typeface="Arial" panose="020B0604020202020204" pitchFamily="34" charset="0"/>
                <a:cs typeface="Arial" panose="020B0604020202020204" pitchFamily="34" charset="0"/>
              </a:rPr>
              <a:t>žampion</a:t>
            </a:r>
            <a:r>
              <a:rPr lang="cs-CZ" b="1" dirty="0">
                <a:latin typeface="Arial" panose="020B0604020202020204" pitchFamily="34" charset="0"/>
                <a:cs typeface="Arial" panose="020B0604020202020204" pitchFamily="34" charset="0"/>
              </a:rPr>
              <a:t>, </a:t>
            </a:r>
            <a:r>
              <a:rPr lang="cs-CZ" b="1" dirty="0" smtClean="0">
                <a:latin typeface="Arial" panose="020B0604020202020204" pitchFamily="34" charset="0"/>
                <a:cs typeface="Arial" panose="020B0604020202020204" pitchFamily="34" charset="0"/>
              </a:rPr>
              <a:t>hluchavka, </a:t>
            </a:r>
            <a:r>
              <a:rPr lang="cs-CZ" b="1" dirty="0" err="1" smtClean="0">
                <a:latin typeface="Arial" panose="020B0604020202020204" pitchFamily="34" charset="0"/>
                <a:cs typeface="Arial" panose="020B0604020202020204" pitchFamily="34" charset="0"/>
              </a:rPr>
              <a:t>mlíkař</a:t>
            </a:r>
            <a:r>
              <a:rPr lang="cs-CZ" b="1" dirty="0" smtClean="0">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dopravní policisté s bílými čepicemi</a:t>
            </a:r>
          </a:p>
          <a:p>
            <a:pPr marL="0" lvl="0" indent="0">
              <a:buNone/>
            </a:pPr>
            <a:endParaRPr lang="cs-CZ" dirty="0" smtClean="0">
              <a:latin typeface="Arial" panose="020B0604020202020204" pitchFamily="34" charset="0"/>
              <a:cs typeface="Arial" panose="020B0604020202020204" pitchFamily="34" charset="0"/>
            </a:endParaRPr>
          </a:p>
          <a:p>
            <a:pPr marL="0" lvl="0" indent="0">
              <a:buNone/>
            </a:pPr>
            <a:r>
              <a:rPr lang="cs-CZ" b="1" dirty="0" smtClean="0">
                <a:latin typeface="Arial" panose="020B0604020202020204" pitchFamily="34" charset="0"/>
                <a:cs typeface="Arial" panose="020B0604020202020204" pitchFamily="34" charset="0"/>
              </a:rPr>
              <a:t>zakuklenec</a:t>
            </a:r>
            <a:r>
              <a:rPr lang="cs-CZ" b="1" dirty="0">
                <a:latin typeface="Arial" panose="020B0604020202020204" pitchFamily="34" charset="0"/>
                <a:cs typeface="Arial" panose="020B0604020202020204" pitchFamily="34" charset="0"/>
              </a:rPr>
              <a:t>, těžkooděnec</a:t>
            </a:r>
          </a:p>
          <a:p>
            <a:endParaRPr lang="cs-CZ" dirty="0"/>
          </a:p>
        </p:txBody>
      </p:sp>
    </p:spTree>
    <p:extLst>
      <p:ext uri="{BB962C8B-B14F-4D97-AF65-F5344CB8AC3E}">
        <p14:creationId xmlns:p14="http://schemas.microsoft.com/office/powerpoint/2010/main" val="2862244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lstStyle/>
          <a:p>
            <a:pPr lvl="0"/>
            <a:r>
              <a:rPr lang="cs-CZ" sz="2400" dirty="0" smtClean="0">
                <a:latin typeface="Arial" panose="020B0604020202020204" pitchFamily="34" charset="0"/>
                <a:cs typeface="Arial" panose="020B0604020202020204" pitchFamily="34" charset="0"/>
              </a:rPr>
              <a:t>Bez zřejmé motivace</a:t>
            </a:r>
          </a:p>
          <a:p>
            <a:pPr marL="0" lvl="0" indent="0">
              <a:buNone/>
            </a:pPr>
            <a:r>
              <a:rPr lang="cs-CZ" sz="2400" b="1" dirty="0" err="1" smtClean="0">
                <a:latin typeface="Arial" panose="020B0604020202020204" pitchFamily="34" charset="0"/>
                <a:cs typeface="Arial" panose="020B0604020202020204" pitchFamily="34" charset="0"/>
              </a:rPr>
              <a:t>mlsnej</a:t>
            </a:r>
            <a:r>
              <a:rPr lang="cs-CZ" sz="2400" dirty="0" smtClean="0">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(že si dělá zálusk, je dychtivý zatýkat</a:t>
            </a:r>
            <a:r>
              <a:rPr lang="cs-CZ" sz="2400" dirty="0" smtClean="0">
                <a:latin typeface="Arial" panose="020B0604020202020204" pitchFamily="34" charset="0"/>
                <a:cs typeface="Arial" panose="020B0604020202020204" pitchFamily="34" charset="0"/>
              </a:rPr>
              <a:t>?)</a:t>
            </a:r>
          </a:p>
          <a:p>
            <a:pPr marL="0" lvl="0" indent="0">
              <a:buNone/>
            </a:pPr>
            <a:endParaRPr lang="cs-CZ" sz="2400" dirty="0" smtClean="0">
              <a:latin typeface="Arial" panose="020B0604020202020204" pitchFamily="34" charset="0"/>
              <a:cs typeface="Arial" panose="020B0604020202020204" pitchFamily="34" charset="0"/>
            </a:endParaRPr>
          </a:p>
          <a:p>
            <a:pPr marL="0" lvl="0" indent="0">
              <a:buNone/>
            </a:pPr>
            <a:r>
              <a:rPr lang="cs-CZ" sz="2400" b="1" dirty="0" smtClean="0">
                <a:latin typeface="Arial" panose="020B0604020202020204" pitchFamily="34" charset="0"/>
                <a:cs typeface="Arial" panose="020B0604020202020204" pitchFamily="34" charset="0"/>
              </a:rPr>
              <a:t>louka</a:t>
            </a:r>
          </a:p>
          <a:p>
            <a:pPr marL="0" lvl="0" indent="0">
              <a:buNone/>
            </a:pPr>
            <a:endParaRPr lang="cs-CZ" sz="2400" dirty="0" smtClean="0">
              <a:latin typeface="Arial" panose="020B0604020202020204" pitchFamily="34" charset="0"/>
              <a:cs typeface="Arial" panose="020B0604020202020204" pitchFamily="34" charset="0"/>
            </a:endParaRPr>
          </a:p>
          <a:p>
            <a:pPr marL="0" lvl="0" indent="0">
              <a:buNone/>
            </a:pPr>
            <a:r>
              <a:rPr lang="cs-CZ" sz="2400" b="1" dirty="0" err="1" smtClean="0">
                <a:latin typeface="Arial" panose="020B0604020202020204" pitchFamily="34" charset="0"/>
                <a:cs typeface="Arial" panose="020B0604020202020204" pitchFamily="34" charset="0"/>
              </a:rPr>
              <a:t>vejška</a:t>
            </a:r>
            <a:r>
              <a:rPr lang="cs-CZ" sz="2400" dirty="0" smtClean="0">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(dnes </a:t>
            </a:r>
            <a:r>
              <a:rPr lang="cs-CZ" sz="2400" dirty="0" err="1">
                <a:latin typeface="Arial" panose="020B0604020202020204" pitchFamily="34" charset="0"/>
                <a:cs typeface="Arial" panose="020B0604020202020204" pitchFamily="34" charset="0"/>
              </a:rPr>
              <a:t>vejška</a:t>
            </a:r>
            <a:r>
              <a:rPr lang="cs-CZ" sz="2400" dirty="0">
                <a:latin typeface="Arial" panose="020B0604020202020204" pitchFamily="34" charset="0"/>
                <a:cs typeface="Arial" panose="020B0604020202020204" pitchFamily="34" charset="0"/>
              </a:rPr>
              <a:t> ve smyslu kriminální služby jako </a:t>
            </a:r>
            <a:r>
              <a:rPr lang="cs-CZ" sz="2400" dirty="0" smtClean="0">
                <a:latin typeface="Arial" panose="020B0604020202020204" pitchFamily="34" charset="0"/>
                <a:cs typeface="Arial" panose="020B0604020202020204" pitchFamily="34" charset="0"/>
              </a:rPr>
              <a:t>metafora </a:t>
            </a:r>
            <a:r>
              <a:rPr lang="cs-CZ" sz="2400" dirty="0">
                <a:latin typeface="Arial" panose="020B0604020202020204" pitchFamily="34" charset="0"/>
                <a:cs typeface="Arial" panose="020B0604020202020204" pitchFamily="34" charset="0"/>
              </a:rPr>
              <a:t>pro výše </a:t>
            </a:r>
            <a:r>
              <a:rPr lang="cs-CZ" sz="2400" dirty="0" smtClean="0">
                <a:latin typeface="Arial" panose="020B0604020202020204" pitchFamily="34" charset="0"/>
                <a:cs typeface="Arial" panose="020B0604020202020204" pitchFamily="34" charset="0"/>
              </a:rPr>
              <a:t>postavený, původní motivace mohla být stejná)</a:t>
            </a:r>
          </a:p>
          <a:p>
            <a:pPr marL="0" lvl="0" indent="0">
              <a:buNone/>
            </a:pPr>
            <a:endParaRPr lang="cs-CZ" sz="2400" dirty="0" smtClean="0">
              <a:latin typeface="Arial" panose="020B0604020202020204" pitchFamily="34" charset="0"/>
              <a:cs typeface="Arial" panose="020B0604020202020204" pitchFamily="34" charset="0"/>
            </a:endParaRPr>
          </a:p>
          <a:p>
            <a:pPr marL="0" lvl="0" indent="0">
              <a:buNone/>
            </a:pPr>
            <a:r>
              <a:rPr lang="cs-CZ" sz="2400" b="1" dirty="0" err="1" smtClean="0">
                <a:latin typeface="Arial" panose="020B0604020202020204" pitchFamily="34" charset="0"/>
                <a:cs typeface="Arial" panose="020B0604020202020204" pitchFamily="34" charset="0"/>
              </a:rPr>
              <a:t>sonyboj</a:t>
            </a:r>
            <a:endParaRPr lang="cs-CZ" sz="2400" b="1"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2130155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lnSpcReduction="10000"/>
          </a:bodyPr>
          <a:lstStyle/>
          <a:p>
            <a:r>
              <a:rPr lang="cs-CZ" sz="2400" dirty="0" smtClean="0">
                <a:latin typeface="Arial" panose="020B0604020202020204" pitchFamily="34" charset="0"/>
                <a:cs typeface="Arial" panose="020B0604020202020204" pitchFamily="34" charset="0"/>
              </a:rPr>
              <a:t>Policisté sami o sobě</a:t>
            </a:r>
          </a:p>
          <a:p>
            <a:pPr marL="0" indent="0">
              <a:buNone/>
            </a:pPr>
            <a:r>
              <a:rPr lang="cs-CZ" sz="2400" b="1" dirty="0" smtClean="0">
                <a:latin typeface="Arial" panose="020B0604020202020204" pitchFamily="34" charset="0"/>
                <a:cs typeface="Arial" panose="020B0604020202020204" pitchFamily="34" charset="0"/>
              </a:rPr>
              <a:t>šlapka</a:t>
            </a:r>
            <a:r>
              <a:rPr lang="cs-CZ" sz="2400" dirty="0" smtClean="0">
                <a:latin typeface="Arial" panose="020B0604020202020204" pitchFamily="34" charset="0"/>
                <a:cs typeface="Arial" panose="020B0604020202020204" pitchFamily="34" charset="0"/>
              </a:rPr>
              <a:t> - pěší hlídka</a:t>
            </a:r>
          </a:p>
          <a:p>
            <a:pPr marL="0" indent="0">
              <a:buNone/>
            </a:pPr>
            <a:endParaRPr lang="cs-CZ" sz="2400" dirty="0" smtClean="0">
              <a:latin typeface="Arial" panose="020B0604020202020204" pitchFamily="34" charset="0"/>
              <a:cs typeface="Arial" panose="020B0604020202020204" pitchFamily="34" charset="0"/>
            </a:endParaRPr>
          </a:p>
          <a:p>
            <a:pPr marL="0" indent="0">
              <a:buNone/>
            </a:pPr>
            <a:r>
              <a:rPr lang="cs-CZ" sz="2400" b="1" dirty="0" smtClean="0">
                <a:latin typeface="Arial" panose="020B0604020202020204" pitchFamily="34" charset="0"/>
                <a:cs typeface="Arial" panose="020B0604020202020204" pitchFamily="34" charset="0"/>
              </a:rPr>
              <a:t>stojka</a:t>
            </a:r>
            <a:r>
              <a:rPr lang="cs-CZ" sz="2400" dirty="0" smtClean="0">
                <a:latin typeface="Arial" panose="020B0604020202020204" pitchFamily="34" charset="0"/>
                <a:cs typeface="Arial" panose="020B0604020202020204" pitchFamily="34" charset="0"/>
              </a:rPr>
              <a:t> - hlídka </a:t>
            </a:r>
            <a:r>
              <a:rPr lang="cs-CZ" sz="2400" dirty="0">
                <a:latin typeface="Arial" panose="020B0604020202020204" pitchFamily="34" charset="0"/>
                <a:cs typeface="Arial" panose="020B0604020202020204" pitchFamily="34" charset="0"/>
              </a:rPr>
              <a:t>na jednom </a:t>
            </a:r>
            <a:r>
              <a:rPr lang="cs-CZ" sz="2400" dirty="0" smtClean="0">
                <a:latin typeface="Arial" panose="020B0604020202020204" pitchFamily="34" charset="0"/>
                <a:cs typeface="Arial" panose="020B0604020202020204" pitchFamily="34" charset="0"/>
              </a:rPr>
              <a:t>místě</a:t>
            </a:r>
          </a:p>
          <a:p>
            <a:pPr marL="0" indent="0">
              <a:buNone/>
            </a:pPr>
            <a:endParaRPr lang="cs-CZ" sz="2400" dirty="0" smtClean="0">
              <a:latin typeface="Arial" panose="020B0604020202020204" pitchFamily="34" charset="0"/>
              <a:cs typeface="Arial" panose="020B0604020202020204" pitchFamily="34" charset="0"/>
            </a:endParaRPr>
          </a:p>
          <a:p>
            <a:pPr marL="0" indent="0">
              <a:buNone/>
            </a:pPr>
            <a:r>
              <a:rPr lang="cs-CZ" sz="2400" b="1" dirty="0" err="1" smtClean="0">
                <a:latin typeface="Arial" panose="020B0604020202020204" pitchFamily="34" charset="0"/>
                <a:cs typeface="Arial" panose="020B0604020202020204" pitchFamily="34" charset="0"/>
              </a:rPr>
              <a:t>sledka</a:t>
            </a:r>
            <a:r>
              <a:rPr lang="cs-CZ" sz="2400" b="1" dirty="0">
                <a:latin typeface="Arial" panose="020B0604020202020204" pitchFamily="34" charset="0"/>
                <a:cs typeface="Arial" panose="020B0604020202020204" pitchFamily="34" charset="0"/>
              </a:rPr>
              <a:t>, esko </a:t>
            </a:r>
            <a:r>
              <a:rPr lang="cs-CZ" sz="2400" dirty="0" smtClean="0">
                <a:latin typeface="Arial" panose="020B0604020202020204" pitchFamily="34" charset="0"/>
                <a:cs typeface="Arial" panose="020B0604020202020204" pitchFamily="34" charset="0"/>
              </a:rPr>
              <a:t>- policisté </a:t>
            </a:r>
            <a:r>
              <a:rPr lang="cs-CZ" sz="2400" dirty="0">
                <a:latin typeface="Arial" panose="020B0604020202020204" pitchFamily="34" charset="0"/>
                <a:cs typeface="Arial" panose="020B0604020202020204" pitchFamily="34" charset="0"/>
              </a:rPr>
              <a:t>specializovaní na sledování </a:t>
            </a:r>
            <a:r>
              <a:rPr lang="cs-CZ" sz="2400" dirty="0" smtClean="0">
                <a:latin typeface="Arial" panose="020B0604020202020204" pitchFamily="34" charset="0"/>
                <a:cs typeface="Arial" panose="020B0604020202020204" pitchFamily="34" charset="0"/>
              </a:rPr>
              <a:t>osob</a:t>
            </a:r>
          </a:p>
          <a:p>
            <a:pPr marL="0" indent="0">
              <a:buNone/>
            </a:pPr>
            <a:endParaRPr lang="cs-CZ" sz="2400" dirty="0" smtClean="0">
              <a:latin typeface="Arial" panose="020B0604020202020204" pitchFamily="34" charset="0"/>
              <a:cs typeface="Arial" panose="020B0604020202020204" pitchFamily="34" charset="0"/>
            </a:endParaRPr>
          </a:p>
          <a:p>
            <a:pPr marL="0" indent="0">
              <a:buNone/>
            </a:pPr>
            <a:r>
              <a:rPr lang="cs-CZ" sz="2400" b="1" dirty="0" err="1" smtClean="0">
                <a:latin typeface="Arial" panose="020B0604020202020204" pitchFamily="34" charset="0"/>
                <a:cs typeface="Arial" panose="020B0604020202020204" pitchFamily="34" charset="0"/>
              </a:rPr>
              <a:t>urňáci</a:t>
            </a:r>
            <a:r>
              <a:rPr lang="cs-CZ" sz="2400" b="1" dirty="0">
                <a:latin typeface="Arial" panose="020B0604020202020204" pitchFamily="34" charset="0"/>
                <a:cs typeface="Arial" panose="020B0604020202020204" pitchFamily="34" charset="0"/>
              </a:rPr>
              <a:t>, </a:t>
            </a:r>
            <a:r>
              <a:rPr lang="cs-CZ" sz="2400" b="1" dirty="0" err="1">
                <a:latin typeface="Arial" panose="020B0604020202020204" pitchFamily="34" charset="0"/>
                <a:cs typeface="Arial" panose="020B0604020202020204" pitchFamily="34" charset="0"/>
              </a:rPr>
              <a:t>urňata</a:t>
            </a:r>
            <a:r>
              <a:rPr lang="cs-CZ" sz="2400" b="1" dirty="0">
                <a:latin typeface="Arial" panose="020B0604020202020204" pitchFamily="34" charset="0"/>
                <a:cs typeface="Arial" panose="020B0604020202020204" pitchFamily="34" charset="0"/>
              </a:rPr>
              <a:t>, </a:t>
            </a:r>
            <a:r>
              <a:rPr lang="cs-CZ" sz="2400" b="1" dirty="0" err="1">
                <a:latin typeface="Arial" panose="020B0604020202020204" pitchFamily="34" charset="0"/>
                <a:cs typeface="Arial" panose="020B0604020202020204" pitchFamily="34" charset="0"/>
              </a:rPr>
              <a:t>účkaři</a:t>
            </a:r>
            <a:r>
              <a:rPr lang="cs-CZ" sz="2400" b="1" dirty="0">
                <a:latin typeface="Arial" panose="020B0604020202020204" pitchFamily="34" charset="0"/>
                <a:cs typeface="Arial" panose="020B0604020202020204" pitchFamily="34" charset="0"/>
              </a:rPr>
              <a:t>, sršni, bubáci, </a:t>
            </a:r>
            <a:r>
              <a:rPr lang="cs-CZ" sz="2400" b="1" dirty="0" err="1">
                <a:latin typeface="Arial" panose="020B0604020202020204" pitchFamily="34" charset="0"/>
                <a:cs typeface="Arial" panose="020B0604020202020204" pitchFamily="34" charset="0"/>
              </a:rPr>
              <a:t>smrtibráchové</a:t>
            </a:r>
            <a:r>
              <a:rPr lang="cs-CZ" sz="2400" b="1" dirty="0">
                <a:latin typeface="Arial" panose="020B0604020202020204" pitchFamily="34" charset="0"/>
                <a:cs typeface="Arial" panose="020B0604020202020204" pitchFamily="34" charset="0"/>
              </a:rPr>
              <a:t>, </a:t>
            </a:r>
            <a:r>
              <a:rPr lang="cs-CZ" sz="2400" b="1" dirty="0" err="1">
                <a:latin typeface="Arial" panose="020B0604020202020204" pitchFamily="34" charset="0"/>
                <a:cs typeface="Arial" panose="020B0604020202020204" pitchFamily="34" charset="0"/>
              </a:rPr>
              <a:t>smrtonošové</a:t>
            </a:r>
            <a:r>
              <a:rPr lang="cs-CZ" sz="2400" b="1" dirty="0">
                <a:latin typeface="Arial" panose="020B0604020202020204" pitchFamily="34" charset="0"/>
                <a:cs typeface="Arial" panose="020B0604020202020204" pitchFamily="34" charset="0"/>
              </a:rPr>
              <a:t>, lovci lebek, </a:t>
            </a:r>
            <a:r>
              <a:rPr lang="cs-CZ" sz="2400" b="1" dirty="0" smtClean="0">
                <a:latin typeface="Arial" panose="020B0604020202020204" pitchFamily="34" charset="0"/>
                <a:cs typeface="Arial" panose="020B0604020202020204" pitchFamily="34" charset="0"/>
              </a:rPr>
              <a:t>lyžaři, </a:t>
            </a:r>
            <a:r>
              <a:rPr lang="cs-CZ" sz="2400" b="1" dirty="0" err="1" smtClean="0">
                <a:latin typeface="Arial" panose="020B0604020202020204" pitchFamily="34" charset="0"/>
                <a:cs typeface="Arial" panose="020B0604020202020204" pitchFamily="34" charset="0"/>
              </a:rPr>
              <a:t>báckomando</a:t>
            </a:r>
            <a:r>
              <a:rPr lang="cs-CZ" sz="2400" b="1" dirty="0" smtClean="0">
                <a:latin typeface="Arial" panose="020B0604020202020204" pitchFamily="34" charset="0"/>
                <a:cs typeface="Arial" panose="020B0604020202020204" pitchFamily="34" charset="0"/>
              </a:rPr>
              <a:t> </a:t>
            </a:r>
            <a:r>
              <a:rPr lang="cs-CZ" sz="2400" dirty="0" smtClean="0">
                <a:latin typeface="Arial" panose="020B0604020202020204" pitchFamily="34" charset="0"/>
                <a:cs typeface="Arial" panose="020B0604020202020204" pitchFamily="34" charset="0"/>
              </a:rPr>
              <a:t>- příslušníci </a:t>
            </a:r>
            <a:r>
              <a:rPr lang="cs-CZ" sz="2400" dirty="0">
                <a:latin typeface="Arial" panose="020B0604020202020204" pitchFamily="34" charset="0"/>
                <a:cs typeface="Arial" panose="020B0604020202020204" pitchFamily="34" charset="0"/>
              </a:rPr>
              <a:t>Útvaru rychlého nasazení a zásahových </a:t>
            </a:r>
            <a:r>
              <a:rPr lang="cs-CZ" sz="2400" dirty="0" smtClean="0">
                <a:latin typeface="Arial" panose="020B0604020202020204" pitchFamily="34" charset="0"/>
                <a:cs typeface="Arial" panose="020B0604020202020204" pitchFamily="34" charset="0"/>
              </a:rPr>
              <a:t>jednotek</a:t>
            </a:r>
            <a:endParaRPr lang="cs-C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5294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err="1" smtClean="0"/>
              <a:t>autaři</a:t>
            </a:r>
            <a:r>
              <a:rPr lang="cs-CZ" dirty="0" smtClean="0"/>
              <a:t> - kriminalisté </a:t>
            </a:r>
            <a:r>
              <a:rPr lang="cs-CZ" dirty="0"/>
              <a:t>pátrající po zlodějích </a:t>
            </a:r>
            <a:r>
              <a:rPr lang="cs-CZ" dirty="0" smtClean="0"/>
              <a:t>aut</a:t>
            </a:r>
          </a:p>
          <a:p>
            <a:pPr marL="0" indent="0">
              <a:buNone/>
            </a:pPr>
            <a:r>
              <a:rPr lang="cs-CZ" b="1" dirty="0" smtClean="0"/>
              <a:t>bytaři</a:t>
            </a:r>
            <a:r>
              <a:rPr lang="cs-CZ" dirty="0" smtClean="0"/>
              <a:t> - specialisté </a:t>
            </a:r>
            <a:r>
              <a:rPr lang="cs-CZ" dirty="0"/>
              <a:t>na zloděje v </a:t>
            </a:r>
            <a:r>
              <a:rPr lang="cs-CZ" dirty="0" smtClean="0"/>
              <a:t>bytech</a:t>
            </a:r>
          </a:p>
          <a:p>
            <a:pPr marL="0" indent="0">
              <a:buNone/>
            </a:pPr>
            <a:r>
              <a:rPr lang="cs-CZ" b="1" dirty="0" smtClean="0"/>
              <a:t>mordýři</a:t>
            </a:r>
            <a:r>
              <a:rPr lang="cs-CZ" dirty="0" smtClean="0"/>
              <a:t> - policisté </a:t>
            </a:r>
            <a:r>
              <a:rPr lang="cs-CZ" dirty="0"/>
              <a:t>řešící </a:t>
            </a:r>
            <a:r>
              <a:rPr lang="cs-CZ" dirty="0" smtClean="0"/>
              <a:t>vraždy</a:t>
            </a:r>
          </a:p>
          <a:p>
            <a:pPr marL="0" indent="0">
              <a:buNone/>
            </a:pPr>
            <a:r>
              <a:rPr lang="cs-CZ" b="1" dirty="0" smtClean="0"/>
              <a:t>loupežníci</a:t>
            </a:r>
            <a:r>
              <a:rPr lang="cs-CZ" dirty="0" smtClean="0"/>
              <a:t> - specialisté </a:t>
            </a:r>
            <a:r>
              <a:rPr lang="cs-CZ" dirty="0"/>
              <a:t>na loupeže a loupežná </a:t>
            </a:r>
            <a:r>
              <a:rPr lang="cs-CZ" dirty="0" smtClean="0"/>
              <a:t>přepadení</a:t>
            </a:r>
          </a:p>
          <a:p>
            <a:pPr marL="0" indent="0">
              <a:buNone/>
            </a:pPr>
            <a:r>
              <a:rPr lang="cs-CZ" b="1" dirty="0" smtClean="0"/>
              <a:t>násilníci</a:t>
            </a:r>
            <a:r>
              <a:rPr lang="cs-CZ" dirty="0" smtClean="0"/>
              <a:t> - specialisté </a:t>
            </a:r>
            <a:r>
              <a:rPr lang="cs-CZ" dirty="0"/>
              <a:t>na násilné trestné </a:t>
            </a:r>
            <a:r>
              <a:rPr lang="cs-CZ" dirty="0" smtClean="0"/>
              <a:t>činy</a:t>
            </a:r>
          </a:p>
          <a:p>
            <a:pPr marL="0" indent="0">
              <a:buNone/>
            </a:pPr>
            <a:r>
              <a:rPr lang="cs-CZ" b="1" dirty="0" smtClean="0"/>
              <a:t>mládežníci</a:t>
            </a:r>
            <a:r>
              <a:rPr lang="cs-CZ" dirty="0" smtClean="0"/>
              <a:t> - specialisté </a:t>
            </a:r>
            <a:r>
              <a:rPr lang="cs-CZ" dirty="0"/>
              <a:t>na trestnou činnost páchanou mládeží nebo na </a:t>
            </a:r>
            <a:r>
              <a:rPr lang="cs-CZ" dirty="0" smtClean="0"/>
              <a:t>mládeži</a:t>
            </a:r>
          </a:p>
          <a:p>
            <a:pPr marL="0" indent="0">
              <a:buNone/>
            </a:pPr>
            <a:r>
              <a:rPr lang="cs-CZ" b="1" dirty="0"/>
              <a:t>p</a:t>
            </a:r>
            <a:r>
              <a:rPr lang="cs-CZ" b="1" smtClean="0"/>
              <a:t>árkaři</a:t>
            </a:r>
            <a:r>
              <a:rPr lang="cs-CZ" b="1" dirty="0" smtClean="0"/>
              <a:t>, </a:t>
            </a:r>
            <a:r>
              <a:rPr lang="cs-CZ" b="1" dirty="0" err="1" smtClean="0"/>
              <a:t>pytlouni</a:t>
            </a:r>
            <a:r>
              <a:rPr lang="cs-CZ" dirty="0" smtClean="0"/>
              <a:t> - specialisté </a:t>
            </a:r>
            <a:r>
              <a:rPr lang="cs-CZ" dirty="0"/>
              <a:t>na hospodářskou </a:t>
            </a:r>
            <a:r>
              <a:rPr lang="cs-CZ" dirty="0" smtClean="0"/>
              <a:t>kriminalitu</a:t>
            </a:r>
          </a:p>
          <a:p>
            <a:pPr marL="0" indent="0">
              <a:buNone/>
            </a:pPr>
            <a:r>
              <a:rPr lang="cs-CZ" b="1" dirty="0" smtClean="0"/>
              <a:t>pátrači</a:t>
            </a:r>
            <a:r>
              <a:rPr lang="cs-CZ" dirty="0" smtClean="0"/>
              <a:t> - specialisté </a:t>
            </a:r>
            <a:r>
              <a:rPr lang="cs-CZ" dirty="0"/>
              <a:t>na pátrání po </a:t>
            </a:r>
            <a:r>
              <a:rPr lang="cs-CZ" dirty="0" smtClean="0"/>
              <a:t>osobách</a:t>
            </a:r>
          </a:p>
          <a:p>
            <a:pPr marL="0" indent="0">
              <a:buNone/>
            </a:pPr>
            <a:r>
              <a:rPr lang="cs-CZ" b="1" dirty="0" smtClean="0"/>
              <a:t>extrém</a:t>
            </a:r>
            <a:r>
              <a:rPr lang="cs-CZ" dirty="0" smtClean="0"/>
              <a:t> - kriminalisté </a:t>
            </a:r>
            <a:r>
              <a:rPr lang="cs-CZ" dirty="0"/>
              <a:t>specializující se na zločiny z nenávisti, extremismus a </a:t>
            </a:r>
            <a:r>
              <a:rPr lang="cs-CZ" dirty="0" smtClean="0"/>
              <a:t>radikalizaci</a:t>
            </a:r>
            <a:endParaRPr lang="cs-CZ" dirty="0"/>
          </a:p>
          <a:p>
            <a:endParaRPr lang="cs-CZ" dirty="0"/>
          </a:p>
        </p:txBody>
      </p:sp>
    </p:spTree>
    <p:extLst>
      <p:ext uri="{BB962C8B-B14F-4D97-AF65-F5344CB8AC3E}">
        <p14:creationId xmlns:p14="http://schemas.microsoft.com/office/powerpoint/2010/main" val="2815779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 a průběh výzkumu</a:t>
            </a:r>
            <a:endParaRPr lang="cs-CZ" dirty="0"/>
          </a:p>
        </p:txBody>
      </p:sp>
      <p:sp>
        <p:nvSpPr>
          <p:cNvPr id="3" name="Zástupný symbol pro obsah 2"/>
          <p:cNvSpPr>
            <a:spLocks noGrp="1"/>
          </p:cNvSpPr>
          <p:nvPr>
            <p:ph idx="1"/>
          </p:nvPr>
        </p:nvSpPr>
        <p:spPr/>
        <p:txBody>
          <a:bodyPr>
            <a:normAutofit/>
          </a:bodyPr>
          <a:lstStyle/>
          <a:p>
            <a:pPr lvl="0"/>
            <a:r>
              <a:rPr lang="cs-CZ" sz="2400" dirty="0">
                <a:latin typeface="Arial" panose="020B0604020202020204" pitchFamily="34" charset="0"/>
                <a:cs typeface="Arial" panose="020B0604020202020204" pitchFamily="34" charset="0"/>
              </a:rPr>
              <a:t>V případě názvů archaických a historismů </a:t>
            </a:r>
            <a:r>
              <a:rPr lang="cs-CZ" sz="2400" dirty="0" smtClean="0">
                <a:latin typeface="Arial" panose="020B0604020202020204" pitchFamily="34" charset="0"/>
                <a:cs typeface="Arial" panose="020B0604020202020204" pitchFamily="34" charset="0"/>
              </a:rPr>
              <a:t>výhradně </a:t>
            </a:r>
            <a:r>
              <a:rPr lang="cs-CZ" sz="2400" dirty="0">
                <a:latin typeface="Arial" panose="020B0604020202020204" pitchFamily="34" charset="0"/>
                <a:cs typeface="Arial" panose="020B0604020202020204" pitchFamily="34" charset="0"/>
              </a:rPr>
              <a:t>v písemných pramenech, tedy ve slovnících hantýrky/argotu (</a:t>
            </a:r>
            <a:r>
              <a:rPr lang="cs-CZ" sz="2400" dirty="0" err="1">
                <a:latin typeface="Arial" panose="020B0604020202020204" pitchFamily="34" charset="0"/>
                <a:cs typeface="Arial" panose="020B0604020202020204" pitchFamily="34" charset="0"/>
              </a:rPr>
              <a:t>Puchmajer</a:t>
            </a:r>
            <a:r>
              <a:rPr lang="cs-CZ" sz="2400" dirty="0">
                <a:latin typeface="Arial" panose="020B0604020202020204" pitchFamily="34" charset="0"/>
                <a:cs typeface="Arial" panose="020B0604020202020204" pitchFamily="34" charset="0"/>
              </a:rPr>
              <a:t>, Juda, Hájek, Lebeda, Podzimek)</a:t>
            </a:r>
          </a:p>
          <a:p>
            <a:pPr lvl="0"/>
            <a:r>
              <a:rPr lang="cs-CZ" sz="2400" dirty="0">
                <a:latin typeface="Arial" panose="020B0604020202020204" pitchFamily="34" charset="0"/>
                <a:cs typeface="Arial" panose="020B0604020202020204" pitchFamily="34" charset="0"/>
              </a:rPr>
              <a:t>V případě názvů </a:t>
            </a:r>
            <a:r>
              <a:rPr lang="cs-CZ" sz="2400" dirty="0" smtClean="0">
                <a:latin typeface="Arial" panose="020B0604020202020204" pitchFamily="34" charset="0"/>
                <a:cs typeface="Arial" panose="020B0604020202020204" pitchFamily="34" charset="0"/>
              </a:rPr>
              <a:t>používaných </a:t>
            </a:r>
            <a:r>
              <a:rPr lang="cs-CZ" sz="2400" dirty="0">
                <a:latin typeface="Arial" panose="020B0604020202020204" pitchFamily="34" charset="0"/>
                <a:cs typeface="Arial" panose="020B0604020202020204" pitchFamily="34" charset="0"/>
              </a:rPr>
              <a:t>v současné </a:t>
            </a:r>
            <a:r>
              <a:rPr lang="cs-CZ" sz="2400" dirty="0" smtClean="0">
                <a:latin typeface="Arial" panose="020B0604020202020204" pitchFamily="34" charset="0"/>
                <a:cs typeface="Arial" panose="020B0604020202020204" pitchFamily="34" charset="0"/>
              </a:rPr>
              <a:t>době</a:t>
            </a:r>
            <a:br>
              <a:rPr lang="cs-CZ" sz="2400" dirty="0" smtClean="0">
                <a:latin typeface="Arial" panose="020B0604020202020204" pitchFamily="34" charset="0"/>
                <a:cs typeface="Arial" panose="020B0604020202020204" pitchFamily="34" charset="0"/>
              </a:rPr>
            </a:br>
            <a:r>
              <a:rPr lang="cs-CZ" sz="2400" dirty="0" smtClean="0">
                <a:latin typeface="Arial" panose="020B0604020202020204" pitchFamily="34" charset="0"/>
                <a:cs typeface="Arial" panose="020B0604020202020204" pitchFamily="34" charset="0"/>
              </a:rPr>
              <a:t>(z </a:t>
            </a:r>
            <a:r>
              <a:rPr lang="cs-CZ" sz="2400" dirty="0">
                <a:latin typeface="Arial" panose="020B0604020202020204" pitchFamily="34" charset="0"/>
                <a:cs typeface="Arial" panose="020B0604020202020204" pitchFamily="34" charset="0"/>
              </a:rPr>
              <a:t>nichž některé jsou ale doložené už v 19. a první polovině 20. století) jsem výzkum prováděla přímo převážně formou rozhovorů (dotazníky se neosvědčily), ovšem pravidelné setkávání a vedení rozhovorů z mnoha důvodů – obavy vedení, obsah práce policistů, jejich systém práce atp. – není </a:t>
            </a:r>
            <a:r>
              <a:rPr lang="cs-CZ" sz="2400" dirty="0" smtClean="0">
                <a:latin typeface="Arial" panose="020B0604020202020204" pitchFamily="34" charset="0"/>
                <a:cs typeface="Arial" panose="020B0604020202020204" pitchFamily="34" charset="0"/>
              </a:rPr>
              <a:t>možné.</a:t>
            </a:r>
            <a:endParaRPr lang="cs-CZ" sz="2400"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838296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lstStyle/>
          <a:p>
            <a:pPr marL="0" indent="0">
              <a:buNone/>
            </a:pPr>
            <a:r>
              <a:rPr lang="cs-CZ" sz="2400" b="1" dirty="0">
                <a:latin typeface="Arial" panose="020B0604020202020204" pitchFamily="34" charset="0"/>
                <a:cs typeface="Arial" panose="020B0604020202020204" pitchFamily="34" charset="0"/>
              </a:rPr>
              <a:t>mlátičky</a:t>
            </a:r>
            <a:r>
              <a:rPr lang="cs-CZ" sz="2400" dirty="0">
                <a:latin typeface="Arial" panose="020B0604020202020204" pitchFamily="34" charset="0"/>
                <a:cs typeface="Arial" panose="020B0604020202020204" pitchFamily="34" charset="0"/>
              </a:rPr>
              <a:t> </a:t>
            </a:r>
            <a:r>
              <a:rPr lang="cs-CZ" sz="2400" dirty="0" smtClean="0">
                <a:latin typeface="Arial" panose="020B0604020202020204" pitchFamily="34" charset="0"/>
                <a:cs typeface="Arial" panose="020B0604020202020204" pitchFamily="34" charset="0"/>
              </a:rPr>
              <a:t>- většinou </a:t>
            </a:r>
            <a:r>
              <a:rPr lang="cs-CZ" sz="2400" dirty="0">
                <a:latin typeface="Arial" panose="020B0604020202020204" pitchFamily="34" charset="0"/>
                <a:cs typeface="Arial" panose="020B0604020202020204" pitchFamily="34" charset="0"/>
              </a:rPr>
              <a:t>příslušníci tzv. pořádkových jednotek zasahujících například proti fotbalovým </a:t>
            </a:r>
            <a:r>
              <a:rPr lang="cs-CZ" sz="2400" dirty="0" smtClean="0">
                <a:latin typeface="Arial" panose="020B0604020202020204" pitchFamily="34" charset="0"/>
                <a:cs typeface="Arial" panose="020B0604020202020204" pitchFamily="34" charset="0"/>
              </a:rPr>
              <a:t>chuligánům</a:t>
            </a:r>
          </a:p>
          <a:p>
            <a:pPr marL="0" indent="0">
              <a:buNone/>
            </a:pPr>
            <a:r>
              <a:rPr lang="cs-CZ" sz="2400" b="1" dirty="0" smtClean="0">
                <a:latin typeface="Arial" panose="020B0604020202020204" pitchFamily="34" charset="0"/>
                <a:cs typeface="Arial" panose="020B0604020202020204" pitchFamily="34" charset="0"/>
              </a:rPr>
              <a:t>pomalu </a:t>
            </a:r>
            <a:r>
              <a:rPr lang="cs-CZ" sz="2400" b="1" dirty="0">
                <a:latin typeface="Arial" panose="020B0604020202020204" pitchFamily="34" charset="0"/>
                <a:cs typeface="Arial" panose="020B0604020202020204" pitchFamily="34" charset="0"/>
              </a:rPr>
              <a:t>myslící </a:t>
            </a:r>
            <a:r>
              <a:rPr lang="cs-CZ" sz="2400" b="1" dirty="0" smtClean="0">
                <a:latin typeface="Arial" panose="020B0604020202020204" pitchFamily="34" charset="0"/>
                <a:cs typeface="Arial" panose="020B0604020202020204" pitchFamily="34" charset="0"/>
              </a:rPr>
              <a:t>jednotka, </a:t>
            </a:r>
            <a:r>
              <a:rPr lang="cs-CZ" sz="2400" b="1" dirty="0" err="1" smtClean="0">
                <a:latin typeface="Arial" panose="020B0604020202020204" pitchFamily="34" charset="0"/>
                <a:cs typeface="Arial" panose="020B0604020202020204" pitchFamily="34" charset="0"/>
              </a:rPr>
              <a:t>péjáci</a:t>
            </a:r>
            <a:r>
              <a:rPr lang="cs-CZ" sz="2400" dirty="0" smtClean="0">
                <a:latin typeface="Arial" panose="020B0604020202020204" pitchFamily="34" charset="0"/>
                <a:cs typeface="Arial" panose="020B0604020202020204" pitchFamily="34" charset="0"/>
              </a:rPr>
              <a:t> - PMJ </a:t>
            </a:r>
            <a:r>
              <a:rPr lang="cs-CZ" sz="2400" dirty="0">
                <a:latin typeface="Arial" panose="020B0604020202020204" pitchFamily="34" charset="0"/>
                <a:cs typeface="Arial" panose="020B0604020202020204" pitchFamily="34" charset="0"/>
              </a:rPr>
              <a:t>neboli oficiálně Pohotovostní motorizovaná jednotka - mezi některými policejními útvary panuje rivalita, navzájem se nazývají méně či více </a:t>
            </a:r>
            <a:r>
              <a:rPr lang="cs-CZ" sz="2400" dirty="0" smtClean="0">
                <a:latin typeface="Arial" panose="020B0604020202020204" pitchFamily="34" charset="0"/>
                <a:cs typeface="Arial" panose="020B0604020202020204" pitchFamily="34" charset="0"/>
              </a:rPr>
              <a:t>expresivně</a:t>
            </a:r>
          </a:p>
          <a:p>
            <a:pPr marL="0" indent="0">
              <a:buNone/>
            </a:pPr>
            <a:r>
              <a:rPr lang="cs-CZ" sz="2400" b="1" dirty="0">
                <a:latin typeface="Arial" panose="020B0604020202020204" pitchFamily="34" charset="0"/>
                <a:cs typeface="Arial" panose="020B0604020202020204" pitchFamily="34" charset="0"/>
              </a:rPr>
              <a:t>š</a:t>
            </a:r>
            <a:r>
              <a:rPr lang="cs-CZ" sz="2400" b="1" dirty="0" smtClean="0">
                <a:latin typeface="Arial" panose="020B0604020202020204" pitchFamily="34" charset="0"/>
                <a:cs typeface="Arial" panose="020B0604020202020204" pitchFamily="34" charset="0"/>
              </a:rPr>
              <a:t>vihadla, bojaři </a:t>
            </a:r>
            <a:r>
              <a:rPr lang="cs-CZ" sz="2400" dirty="0" smtClean="0">
                <a:latin typeface="Arial" panose="020B0604020202020204" pitchFamily="34" charset="0"/>
                <a:cs typeface="Arial" panose="020B0604020202020204" pitchFamily="34" charset="0"/>
              </a:rPr>
              <a:t>- výcvikoví instruktoři</a:t>
            </a:r>
          </a:p>
          <a:p>
            <a:pPr marL="0" indent="0">
              <a:buNone/>
            </a:pPr>
            <a:r>
              <a:rPr lang="cs-CZ" sz="2400" dirty="0" smtClean="0">
                <a:latin typeface="Arial" panose="020B0604020202020204" pitchFamily="34" charset="0"/>
                <a:cs typeface="Arial" panose="020B0604020202020204" pitchFamily="34" charset="0"/>
              </a:rPr>
              <a:t>pro </a:t>
            </a:r>
            <a:r>
              <a:rPr lang="cs-CZ" sz="2400" dirty="0">
                <a:latin typeface="Arial" panose="020B0604020202020204" pitchFamily="34" charset="0"/>
                <a:cs typeface="Arial" panose="020B0604020202020204" pitchFamily="34" charset="0"/>
              </a:rPr>
              <a:t>příslušníky inspekce např. </a:t>
            </a:r>
            <a:r>
              <a:rPr lang="cs-CZ" sz="2400" b="1" dirty="0" err="1">
                <a:latin typeface="Arial" panose="020B0604020202020204" pitchFamily="34" charset="0"/>
                <a:cs typeface="Arial" panose="020B0604020202020204" pitchFamily="34" charset="0"/>
              </a:rPr>
              <a:t>giboni</a:t>
            </a:r>
            <a:r>
              <a:rPr lang="cs-CZ" sz="2400" dirty="0">
                <a:latin typeface="Arial" panose="020B0604020202020204" pitchFamily="34" charset="0"/>
                <a:cs typeface="Arial" panose="020B0604020202020204" pitchFamily="34" charset="0"/>
              </a:rPr>
              <a:t> (odvozenina od GIBS, ale nepochybně je tu i souvislost s druhem opic)</a:t>
            </a:r>
          </a:p>
          <a:p>
            <a:endParaRPr lang="cs-CZ" dirty="0"/>
          </a:p>
        </p:txBody>
      </p:sp>
    </p:spTree>
    <p:extLst>
      <p:ext uri="{BB962C8B-B14F-4D97-AF65-F5344CB8AC3E}">
        <p14:creationId xmlns:p14="http://schemas.microsoft.com/office/powerpoint/2010/main" val="2578400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normAutofit fontScale="55000" lnSpcReduction="20000"/>
          </a:bodyPr>
          <a:lstStyle/>
          <a:p>
            <a:pPr lvl="0"/>
            <a:r>
              <a:rPr lang="cs-CZ" dirty="0" err="1" smtClean="0">
                <a:latin typeface="Arial" panose="020B0604020202020204" pitchFamily="34" charset="0"/>
                <a:cs typeface="Arial" panose="020B0604020202020204" pitchFamily="34" charset="0"/>
              </a:rPr>
              <a:t>Bartmiński</a:t>
            </a:r>
            <a:r>
              <a:rPr lang="cs-CZ" dirty="0">
                <a:latin typeface="Arial" panose="020B0604020202020204" pitchFamily="34" charset="0"/>
                <a:cs typeface="Arial" panose="020B0604020202020204" pitchFamily="34" charset="0"/>
              </a:rPr>
              <a:t>, J.: </a:t>
            </a:r>
            <a:r>
              <a:rPr lang="cs-CZ" i="1" dirty="0">
                <a:latin typeface="Arial" panose="020B0604020202020204" pitchFamily="34" charset="0"/>
                <a:cs typeface="Arial" panose="020B0604020202020204" pitchFamily="34" charset="0"/>
              </a:rPr>
              <a:t>Jazyk v kontextu kultury. Dvanáct statí z lublinské kognitivní etnolingvistiky. </a:t>
            </a:r>
            <a:r>
              <a:rPr lang="cs-CZ" dirty="0">
                <a:latin typeface="Arial" panose="020B0604020202020204" pitchFamily="34" charset="0"/>
                <a:cs typeface="Arial" panose="020B0604020202020204" pitchFamily="34" charset="0"/>
              </a:rPr>
              <a:t>Praha: Karolinum, 2016.</a:t>
            </a:r>
          </a:p>
          <a:p>
            <a:pPr lvl="0"/>
            <a:r>
              <a:rPr lang="cs-CZ" dirty="0" err="1">
                <a:latin typeface="Arial" panose="020B0604020202020204" pitchFamily="34" charset="0"/>
                <a:cs typeface="Arial" panose="020B0604020202020204" pitchFamily="34" charset="0"/>
              </a:rPr>
              <a:t>Bredler</a:t>
            </a:r>
            <a:r>
              <a:rPr lang="cs-CZ" dirty="0">
                <a:latin typeface="Arial" panose="020B0604020202020204" pitchFamily="34" charset="0"/>
                <a:cs typeface="Arial" panose="020B0604020202020204" pitchFamily="34" charset="0"/>
              </a:rPr>
              <a:t>, F.: </a:t>
            </a:r>
            <a:r>
              <a:rPr lang="cs-CZ" i="1" dirty="0">
                <a:latin typeface="Arial" panose="020B0604020202020204" pitchFamily="34" charset="0"/>
                <a:cs typeface="Arial" panose="020B0604020202020204" pitchFamily="34" charset="0"/>
              </a:rPr>
              <a:t>Slovník české hantýrky (tajné řeči zlodějské)</a:t>
            </a:r>
            <a:r>
              <a:rPr lang="cs-CZ" dirty="0">
                <a:latin typeface="Arial" panose="020B0604020202020204" pitchFamily="34" charset="0"/>
                <a:cs typeface="Arial" panose="020B0604020202020204" pitchFamily="34" charset="0"/>
              </a:rPr>
              <a:t>. Železný Brod, 1914.</a:t>
            </a:r>
          </a:p>
          <a:p>
            <a:pPr lvl="0"/>
            <a:r>
              <a:rPr lang="cs-CZ" dirty="0">
                <a:latin typeface="Arial" panose="020B0604020202020204" pitchFamily="34" charset="0"/>
                <a:cs typeface="Arial" panose="020B0604020202020204" pitchFamily="34" charset="0"/>
              </a:rPr>
              <a:t>Grossmann, M.: </a:t>
            </a:r>
            <a:r>
              <a:rPr lang="cs-CZ" i="1" dirty="0">
                <a:latin typeface="Arial" panose="020B0604020202020204" pitchFamily="34" charset="0"/>
                <a:cs typeface="Arial" panose="020B0604020202020204" pitchFamily="34" charset="0"/>
              </a:rPr>
              <a:t>Jazyk esemesek a chatování ruskojazyčných</a:t>
            </a:r>
            <a:r>
              <a:rPr lang="cs-CZ" dirty="0">
                <a:latin typeface="Arial" panose="020B0604020202020204" pitchFamily="34" charset="0"/>
                <a:cs typeface="Arial" panose="020B0604020202020204" pitchFamily="34" charset="0"/>
              </a:rPr>
              <a:t>. In Kriminalistický sborník 5, 2014. s. 69-72.</a:t>
            </a:r>
          </a:p>
          <a:p>
            <a:pPr lvl="0"/>
            <a:r>
              <a:rPr lang="cs-CZ" dirty="0">
                <a:latin typeface="Arial" panose="020B0604020202020204" pitchFamily="34" charset="0"/>
                <a:cs typeface="Arial" panose="020B0604020202020204" pitchFamily="34" charset="0"/>
              </a:rPr>
              <a:t>Hájek</a:t>
            </a:r>
            <a:r>
              <a:rPr lang="cs-CZ" cap="all" dirty="0">
                <a:latin typeface="Arial" panose="020B0604020202020204" pitchFamily="34" charset="0"/>
                <a:cs typeface="Arial" panose="020B0604020202020204" pitchFamily="34" charset="0"/>
              </a:rPr>
              <a:t>, V.: </a:t>
            </a:r>
            <a:r>
              <a:rPr lang="cs-CZ" i="1" cap="all" dirty="0">
                <a:latin typeface="Arial" panose="020B0604020202020204" pitchFamily="34" charset="0"/>
                <a:cs typeface="Arial" panose="020B0604020202020204" pitchFamily="34" charset="0"/>
              </a:rPr>
              <a:t>H</a:t>
            </a:r>
            <a:r>
              <a:rPr lang="cs-CZ" i="1" dirty="0">
                <a:latin typeface="Arial" panose="020B0604020202020204" pitchFamily="34" charset="0"/>
                <a:cs typeface="Arial" panose="020B0604020202020204" pitchFamily="34" charset="0"/>
              </a:rPr>
              <a:t>antýrka (tajná řeč) zlodějská ze zač. XIX. stol</a:t>
            </a:r>
            <a:r>
              <a:rPr lang="cs-CZ" cap="all" dirty="0">
                <a:latin typeface="Arial" panose="020B0604020202020204" pitchFamily="34" charset="0"/>
                <a:cs typeface="Arial" panose="020B0604020202020204" pitchFamily="34" charset="0"/>
              </a:rPr>
              <a:t>. Č</a:t>
            </a:r>
            <a:r>
              <a:rPr lang="cs-CZ" dirty="0">
                <a:latin typeface="Arial" panose="020B0604020202020204" pitchFamily="34" charset="0"/>
                <a:cs typeface="Arial" panose="020B0604020202020204" pitchFamily="34" charset="0"/>
              </a:rPr>
              <a:t>eský lid, 1906, roč. 15, s. 46-48</a:t>
            </a:r>
          </a:p>
          <a:p>
            <a:pPr lvl="0"/>
            <a:r>
              <a:rPr lang="cs-CZ" dirty="0">
                <a:latin typeface="Arial" panose="020B0604020202020204" pitchFamily="34" charset="0"/>
                <a:cs typeface="Arial" panose="020B0604020202020204" pitchFamily="34" charset="0"/>
              </a:rPr>
              <a:t>Hugo, J. et al. </a:t>
            </a:r>
            <a:r>
              <a:rPr lang="cs-CZ" i="1" dirty="0">
                <a:latin typeface="Arial" panose="020B0604020202020204" pitchFamily="34" charset="0"/>
                <a:cs typeface="Arial" panose="020B0604020202020204" pitchFamily="34" charset="0"/>
              </a:rPr>
              <a:t>Slovník nespisovné češtiny</a:t>
            </a:r>
            <a:r>
              <a:rPr lang="cs-CZ" dirty="0">
                <a:latin typeface="Arial" panose="020B0604020202020204" pitchFamily="34" charset="0"/>
                <a:cs typeface="Arial" panose="020B0604020202020204" pitchFamily="34" charset="0"/>
              </a:rPr>
              <a:t>. 2. vydání. Praha: </a:t>
            </a:r>
            <a:r>
              <a:rPr lang="cs-CZ" dirty="0" err="1">
                <a:latin typeface="Arial" panose="020B0604020202020204" pitchFamily="34" charset="0"/>
                <a:cs typeface="Arial" panose="020B0604020202020204" pitchFamily="34" charset="0"/>
              </a:rPr>
              <a:t>Maxdorf</a:t>
            </a:r>
            <a:r>
              <a:rPr lang="cs-CZ" dirty="0">
                <a:latin typeface="Arial" panose="020B0604020202020204" pitchFamily="34" charset="0"/>
                <a:cs typeface="Arial" panose="020B0604020202020204" pitchFamily="34" charset="0"/>
              </a:rPr>
              <a:t>, 2006. </a:t>
            </a:r>
          </a:p>
          <a:p>
            <a:pPr lvl="0"/>
            <a:r>
              <a:rPr lang="cs-CZ" dirty="0" err="1">
                <a:latin typeface="Arial" panose="020B0604020202020204" pitchFamily="34" charset="0"/>
                <a:cs typeface="Arial" panose="020B0604020202020204" pitchFamily="34" charset="0"/>
              </a:rPr>
              <a:t>Ješina</a:t>
            </a:r>
            <a:r>
              <a:rPr lang="cs-CZ" dirty="0">
                <a:latin typeface="Arial" panose="020B0604020202020204" pitchFamily="34" charset="0"/>
                <a:cs typeface="Arial" panose="020B0604020202020204" pitchFamily="34" charset="0"/>
              </a:rPr>
              <a:t>, J: </a:t>
            </a:r>
            <a:r>
              <a:rPr lang="cs-CZ" i="1" dirty="0" err="1">
                <a:latin typeface="Arial" panose="020B0604020202020204" pitchFamily="34" charset="0"/>
                <a:cs typeface="Arial" panose="020B0604020202020204" pitchFamily="34" charset="0"/>
              </a:rPr>
              <a:t>Romáňi</a:t>
            </a:r>
            <a:r>
              <a:rPr lang="cs-CZ" i="1" dirty="0">
                <a:latin typeface="Arial" panose="020B0604020202020204" pitchFamily="34" charset="0"/>
                <a:cs typeface="Arial" panose="020B0604020202020204" pitchFamily="34" charset="0"/>
              </a:rPr>
              <a:t> </a:t>
            </a:r>
            <a:r>
              <a:rPr lang="cs-CZ" i="1" dirty="0" err="1">
                <a:latin typeface="Arial" panose="020B0604020202020204" pitchFamily="34" charset="0"/>
                <a:cs typeface="Arial" panose="020B0604020202020204" pitchFamily="34" charset="0"/>
              </a:rPr>
              <a:t>čib</a:t>
            </a:r>
            <a:r>
              <a:rPr lang="cs-CZ" i="1" dirty="0">
                <a:latin typeface="Arial" panose="020B0604020202020204" pitchFamily="34" charset="0"/>
                <a:cs typeface="Arial" panose="020B0604020202020204" pitchFamily="34" charset="0"/>
              </a:rPr>
              <a:t> čili Jazyk cikánský</a:t>
            </a:r>
            <a:r>
              <a:rPr lang="cs-CZ" dirty="0">
                <a:latin typeface="Arial" panose="020B0604020202020204" pitchFamily="34" charset="0"/>
                <a:cs typeface="Arial" panose="020B0604020202020204" pitchFamily="34" charset="0"/>
              </a:rPr>
              <a:t>. Praha, 1882.</a:t>
            </a:r>
          </a:p>
          <a:p>
            <a:pPr lvl="0"/>
            <a:r>
              <a:rPr lang="cs-CZ" dirty="0">
                <a:latin typeface="Arial" panose="020B0604020202020204" pitchFamily="34" charset="0"/>
                <a:cs typeface="Arial" panose="020B0604020202020204" pitchFamily="34" charset="0"/>
              </a:rPr>
              <a:t>Juda, K.: </a:t>
            </a:r>
            <a:r>
              <a:rPr lang="cs-CZ" i="1" dirty="0">
                <a:latin typeface="Arial" panose="020B0604020202020204" pitchFamily="34" charset="0"/>
                <a:cs typeface="Arial" panose="020B0604020202020204" pitchFamily="34" charset="0"/>
              </a:rPr>
              <a:t>Tajná řeč („hantýrka“) zlodějův a šibalů. S literárně-historickým úvodem Dra. Čeňka </a:t>
            </a:r>
            <a:r>
              <a:rPr lang="cs-CZ" i="1" dirty="0" err="1">
                <a:latin typeface="Arial" panose="020B0604020202020204" pitchFamily="34" charset="0"/>
                <a:cs typeface="Arial" panose="020B0604020202020204" pitchFamily="34" charset="0"/>
              </a:rPr>
              <a:t>Zíbrta</a:t>
            </a:r>
            <a:r>
              <a:rPr lang="cs-CZ" dirty="0">
                <a:latin typeface="Arial" panose="020B0604020202020204" pitchFamily="34" charset="0"/>
                <a:cs typeface="Arial" panose="020B0604020202020204" pitchFamily="34" charset="0"/>
              </a:rPr>
              <a:t>. Český lid, 1902, roč. 11, s. 139–143 </a:t>
            </a:r>
          </a:p>
          <a:p>
            <a:pPr lvl="0"/>
            <a:r>
              <a:rPr lang="cs-CZ" dirty="0">
                <a:latin typeface="Arial" panose="020B0604020202020204" pitchFamily="34" charset="0"/>
                <a:cs typeface="Arial" panose="020B0604020202020204" pitchFamily="34" charset="0"/>
              </a:rPr>
              <a:t>Lebeda, J.: </a:t>
            </a:r>
            <a:r>
              <a:rPr lang="cs-CZ" i="1" dirty="0">
                <a:latin typeface="Arial" panose="020B0604020202020204" pitchFamily="34" charset="0"/>
                <a:cs typeface="Arial" panose="020B0604020202020204" pitchFamily="34" charset="0"/>
              </a:rPr>
              <a:t>Učebnice kriminalistiky</a:t>
            </a:r>
            <a:r>
              <a:rPr lang="cs-CZ" dirty="0">
                <a:latin typeface="Arial" panose="020B0604020202020204" pitchFamily="34" charset="0"/>
                <a:cs typeface="Arial" panose="020B0604020202020204" pitchFamily="34" charset="0"/>
              </a:rPr>
              <a:t>. Praha 1931.</a:t>
            </a:r>
          </a:p>
          <a:p>
            <a:pPr lvl="0"/>
            <a:r>
              <a:rPr lang="cs-CZ" dirty="0" err="1">
                <a:latin typeface="Arial" panose="020B0604020202020204" pitchFamily="34" charset="0"/>
                <a:cs typeface="Arial" panose="020B0604020202020204" pitchFamily="34" charset="0"/>
              </a:rPr>
              <a:t>Oberpfalcer</a:t>
            </a:r>
            <a:r>
              <a:rPr lang="cs-CZ" dirty="0">
                <a:latin typeface="Arial" panose="020B0604020202020204" pitchFamily="34" charset="0"/>
                <a:cs typeface="Arial" panose="020B0604020202020204" pitchFamily="34" charset="0"/>
              </a:rPr>
              <a:t>, F</a:t>
            </a:r>
            <a:r>
              <a:rPr lang="cs-CZ" i="1" dirty="0">
                <a:latin typeface="Arial" panose="020B0604020202020204" pitchFamily="34" charset="0"/>
                <a:cs typeface="Arial" panose="020B0604020202020204" pitchFamily="34" charset="0"/>
              </a:rPr>
              <a:t>.: Argot a slangy</a:t>
            </a:r>
            <a:r>
              <a:rPr lang="cs-CZ" dirty="0">
                <a:latin typeface="Arial" panose="020B0604020202020204" pitchFamily="34" charset="0"/>
                <a:cs typeface="Arial" panose="020B0604020202020204" pitchFamily="34" charset="0"/>
              </a:rPr>
              <a:t>. In Československá vlastivěda. Díl 3, jazyk. Vrchní redaktor DĚDINA, Václav. Praha, SFINX Bohumil Janda 1934. s. 311-375. </a:t>
            </a:r>
          </a:p>
          <a:p>
            <a:pPr lvl="0"/>
            <a:r>
              <a:rPr lang="cs-CZ" dirty="0">
                <a:latin typeface="Arial" panose="020B0604020202020204" pitchFamily="34" charset="0"/>
                <a:cs typeface="Arial" panose="020B0604020202020204" pitchFamily="34" charset="0"/>
              </a:rPr>
              <a:t>Ouředník, P.: </a:t>
            </a:r>
            <a:r>
              <a:rPr lang="cs-CZ" i="1" dirty="0">
                <a:latin typeface="Arial" panose="020B0604020202020204" pitchFamily="34" charset="0"/>
                <a:cs typeface="Arial" panose="020B0604020202020204" pitchFamily="34" charset="0"/>
              </a:rPr>
              <a:t>Šmírbuch jazyka českého. Slovník nekonvenční češtiny 1945-1989</a:t>
            </a:r>
            <a:r>
              <a:rPr lang="cs-CZ" dirty="0">
                <a:latin typeface="Arial" panose="020B0604020202020204" pitchFamily="34" charset="0"/>
                <a:cs typeface="Arial" panose="020B0604020202020204" pitchFamily="34" charset="0"/>
              </a:rPr>
              <a:t>. Praha – Litomyšl: Paseka 2005.</a:t>
            </a:r>
          </a:p>
          <a:p>
            <a:pPr lvl="0"/>
            <a:r>
              <a:rPr lang="cs-CZ" dirty="0">
                <a:latin typeface="Arial" panose="020B0604020202020204" pitchFamily="34" charset="0"/>
                <a:cs typeface="Arial" panose="020B0604020202020204" pitchFamily="34" charset="0"/>
              </a:rPr>
              <a:t>Podzimek, J.: </a:t>
            </a:r>
            <a:r>
              <a:rPr lang="cs-CZ" i="1" dirty="0">
                <a:latin typeface="Arial" panose="020B0604020202020204" pitchFamily="34" charset="0"/>
                <a:cs typeface="Arial" panose="020B0604020202020204" pitchFamily="34" charset="0"/>
              </a:rPr>
              <a:t>Slovníček světské hantýrky</a:t>
            </a:r>
            <a:r>
              <a:rPr lang="cs-CZ" dirty="0">
                <a:latin typeface="Arial" panose="020B0604020202020204" pitchFamily="34" charset="0"/>
                <a:cs typeface="Arial" panose="020B0604020202020204" pitchFamily="34" charset="0"/>
              </a:rPr>
              <a:t>. In Bezpečnostní služba – List pro úřady, sbory a orgány bezpečnostní v Československé republice. 1937.</a:t>
            </a:r>
          </a:p>
          <a:p>
            <a:pPr lvl="0"/>
            <a:r>
              <a:rPr lang="cs-CZ" dirty="0" err="1">
                <a:latin typeface="Arial" panose="020B0604020202020204" pitchFamily="34" charset="0"/>
                <a:cs typeface="Arial" panose="020B0604020202020204" pitchFamily="34" charset="0"/>
              </a:rPr>
              <a:t>Zíbrt</a:t>
            </a:r>
            <a:r>
              <a:rPr lang="cs-CZ" dirty="0">
                <a:latin typeface="Arial" panose="020B0604020202020204" pitchFamily="34" charset="0"/>
                <a:cs typeface="Arial" panose="020B0604020202020204" pitchFamily="34" charset="0"/>
              </a:rPr>
              <a:t>, Č.: </a:t>
            </a:r>
            <a:r>
              <a:rPr lang="cs-CZ" i="1" dirty="0">
                <a:latin typeface="Arial" panose="020B0604020202020204" pitchFamily="34" charset="0"/>
                <a:cs typeface="Arial" panose="020B0604020202020204" pitchFamily="34" charset="0"/>
              </a:rPr>
              <a:t>Puchmajerův slovník řeči zlodějské z r. 1821</a:t>
            </a:r>
            <a:r>
              <a:rPr lang="cs-CZ" dirty="0">
                <a:latin typeface="Arial" panose="020B0604020202020204" pitchFamily="34" charset="0"/>
                <a:cs typeface="Arial" panose="020B0604020202020204" pitchFamily="34" charset="0"/>
              </a:rPr>
              <a:t>. In Český lid, 1902, roč. 11, s. 172-178</a:t>
            </a:r>
          </a:p>
          <a:p>
            <a:endParaRPr lang="cs-CZ" dirty="0"/>
          </a:p>
        </p:txBody>
      </p:sp>
    </p:spTree>
    <p:extLst>
      <p:ext uri="{BB962C8B-B14F-4D97-AF65-F5344CB8AC3E}">
        <p14:creationId xmlns:p14="http://schemas.microsoft.com/office/powerpoint/2010/main" val="1644421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 a průběh výzkumu</a:t>
            </a:r>
            <a:endParaRPr lang="cs-CZ" dirty="0"/>
          </a:p>
        </p:txBody>
      </p:sp>
      <p:sp>
        <p:nvSpPr>
          <p:cNvPr id="3" name="Zástupný symbol pro obsah 2"/>
          <p:cNvSpPr>
            <a:spLocks noGrp="1"/>
          </p:cNvSpPr>
          <p:nvPr>
            <p:ph idx="1"/>
          </p:nvPr>
        </p:nvSpPr>
        <p:spPr/>
        <p:txBody>
          <a:bodyPr>
            <a:normAutofit/>
          </a:bodyPr>
          <a:lstStyle/>
          <a:p>
            <a:pPr lvl="0"/>
            <a:r>
              <a:rPr lang="cs-CZ" sz="2400" dirty="0">
                <a:latin typeface="Arial" panose="020B0604020202020204" pitchFamily="34" charset="0"/>
                <a:cs typeface="Arial" panose="020B0604020202020204" pitchFamily="34" charset="0"/>
              </a:rPr>
              <a:t>Nejobsáhlejší materiál pochází ze sběru samotných policistů, což je logické, v době existence galerky coby kompaktní ucelené společenské vrstvy či skupiny si její příslušníci vytvářeli speciální kódový jazyk, jehož hlavním účelem bylo skrýt před nepovolanými obsah sdělení. Policisté potřebovali obsah sdělení odhalit, vytvářeli si tedy vlastní slovníčky argotu a zároveň přejímali jeho výrazy do vlastního vyjadřování, což ovšem byl a je oboustranný proces (například dnes nazývání trestných činů </a:t>
            </a:r>
            <a:r>
              <a:rPr lang="cs-CZ" sz="2400" dirty="0" smtClean="0">
                <a:latin typeface="Arial" panose="020B0604020202020204" pitchFamily="34" charset="0"/>
                <a:cs typeface="Arial" panose="020B0604020202020204" pitchFamily="34" charset="0"/>
              </a:rPr>
              <a:t>čísly </a:t>
            </a:r>
            <a:r>
              <a:rPr lang="cs-CZ" sz="2400" dirty="0">
                <a:latin typeface="Arial" panose="020B0604020202020204" pitchFamily="34" charset="0"/>
                <a:cs typeface="Arial" panose="020B0604020202020204" pitchFamily="34" charset="0"/>
              </a:rPr>
              <a:t>paragrafů a odstavců </a:t>
            </a:r>
            <a:r>
              <a:rPr lang="cs-CZ" sz="2400" dirty="0" smtClean="0">
                <a:latin typeface="Arial" panose="020B0604020202020204" pitchFamily="34" charset="0"/>
                <a:cs typeface="Arial" panose="020B0604020202020204" pitchFamily="34" charset="0"/>
              </a:rPr>
              <a:t>jak policisty tak trestanci atp</a:t>
            </a:r>
            <a:r>
              <a:rPr lang="cs-CZ" sz="2400" dirty="0">
                <a:latin typeface="Arial" panose="020B0604020202020204" pitchFamily="34" charset="0"/>
                <a:cs typeface="Arial" panose="020B0604020202020204" pitchFamily="34" charset="0"/>
              </a:rPr>
              <a:t>.)</a:t>
            </a:r>
          </a:p>
          <a:p>
            <a:endParaRPr lang="cs-CZ" b="1" dirty="0"/>
          </a:p>
        </p:txBody>
      </p:sp>
    </p:spTree>
    <p:extLst>
      <p:ext uri="{BB962C8B-B14F-4D97-AF65-F5344CB8AC3E}">
        <p14:creationId xmlns:p14="http://schemas.microsoft.com/office/powerpoint/2010/main" val="3944814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Slovní zásoba</a:t>
            </a:r>
            <a:endParaRPr lang="cs-CZ" dirty="0"/>
          </a:p>
        </p:txBody>
      </p:sp>
      <p:sp>
        <p:nvSpPr>
          <p:cNvPr id="3" name="Zástupný symbol pro obsah 2"/>
          <p:cNvSpPr>
            <a:spLocks noGrp="1"/>
          </p:cNvSpPr>
          <p:nvPr>
            <p:ph idx="1"/>
          </p:nvPr>
        </p:nvSpPr>
        <p:spPr/>
        <p:txBody>
          <a:bodyPr>
            <a:normAutofit fontScale="92500"/>
          </a:bodyPr>
          <a:lstStyle/>
          <a:p>
            <a:pPr lvl="0"/>
            <a:r>
              <a:rPr lang="cs-CZ" dirty="0">
                <a:latin typeface="Arial" panose="020B0604020202020204" pitchFamily="34" charset="0"/>
                <a:cs typeface="Arial" panose="020B0604020202020204" pitchFamily="34" charset="0"/>
              </a:rPr>
              <a:t>Některé výrazy jsou přejaté nebo alespoň inspirované věcnou či zvukovou souvislostí s jiným prostředím, například německým a rakouským </a:t>
            </a:r>
            <a:r>
              <a:rPr lang="cs-CZ" dirty="0" err="1">
                <a:latin typeface="Arial" panose="020B0604020202020204" pitchFamily="34" charset="0"/>
                <a:cs typeface="Arial" panose="020B0604020202020204" pitchFamily="34" charset="0"/>
              </a:rPr>
              <a:t>rotwelschem</a:t>
            </a:r>
            <a:r>
              <a:rPr lang="cs-CZ" dirty="0">
                <a:latin typeface="Arial" panose="020B0604020202020204" pitchFamily="34" charset="0"/>
                <a:cs typeface="Arial" panose="020B0604020202020204" pitchFamily="34" charset="0"/>
              </a:rPr>
              <a:t>.</a:t>
            </a:r>
          </a:p>
          <a:p>
            <a:pPr lvl="0"/>
            <a:r>
              <a:rPr lang="cs-CZ" dirty="0">
                <a:latin typeface="Arial" panose="020B0604020202020204" pitchFamily="34" charset="0"/>
                <a:cs typeface="Arial" panose="020B0604020202020204" pitchFamily="34" charset="0"/>
              </a:rPr>
              <a:t>Lze vysledovat určité skupiny výrazů podobného obsahového zabarvení (například názvy zvířat a ptáků, výrazy vycházející z </a:t>
            </a:r>
            <a:r>
              <a:rPr lang="cs-CZ" dirty="0" smtClean="0">
                <a:latin typeface="Arial" panose="020B0604020202020204" pitchFamily="34" charset="0"/>
                <a:cs typeface="Arial" panose="020B0604020202020204" pitchFamily="34" charset="0"/>
              </a:rPr>
              <a:t>atributů </a:t>
            </a:r>
            <a:r>
              <a:rPr lang="cs-CZ" dirty="0">
                <a:latin typeface="Arial" panose="020B0604020202020204" pitchFamily="34" charset="0"/>
                <a:cs typeface="Arial" panose="020B0604020202020204" pitchFamily="34" charset="0"/>
              </a:rPr>
              <a:t>typických pro příslušníky policie a četnictva atp. – šavle, přilba, čáka s chocholem apod.)</a:t>
            </a:r>
          </a:p>
          <a:p>
            <a:r>
              <a:rPr lang="cs-CZ" dirty="0">
                <a:latin typeface="Arial" panose="020B0604020202020204" pitchFamily="34" charset="0"/>
                <a:cs typeface="Arial" panose="020B0604020202020204" pitchFamily="34" charset="0"/>
              </a:rPr>
              <a:t>Objevují se výrazy expresivní nebo výrazy zřetelně (například pablb, </a:t>
            </a:r>
            <a:r>
              <a:rPr lang="cs-CZ" dirty="0" err="1">
                <a:latin typeface="Arial" panose="020B0604020202020204" pitchFamily="34" charset="0"/>
                <a:cs typeface="Arial" panose="020B0604020202020204" pitchFamily="34" charset="0"/>
              </a:rPr>
              <a:t>vocas</a:t>
            </a:r>
            <a:r>
              <a:rPr lang="cs-CZ" dirty="0">
                <a:latin typeface="Arial" panose="020B0604020202020204" pitchFamily="34" charset="0"/>
                <a:cs typeface="Arial" panose="020B0604020202020204" pitchFamily="34" charset="0"/>
              </a:rPr>
              <a:t>) či latentně pejorativní (například </a:t>
            </a:r>
            <a:r>
              <a:rPr lang="cs-CZ" dirty="0" err="1">
                <a:latin typeface="Arial" panose="020B0604020202020204" pitchFamily="34" charset="0"/>
                <a:cs typeface="Arial" panose="020B0604020202020204" pitchFamily="34" charset="0"/>
              </a:rPr>
              <a:t>flojd</a:t>
            </a:r>
            <a:r>
              <a:rPr lang="cs-CZ" dirty="0" smtClean="0">
                <a:latin typeface="Arial" panose="020B0604020202020204" pitchFamily="34" charset="0"/>
                <a:cs typeface="Arial" panose="020B0604020202020204" pitchFamily="34" charset="0"/>
              </a:rPr>
              <a:t>).</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334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a:bodyPr>
          <a:lstStyle/>
          <a:p>
            <a:pPr lvl="0"/>
            <a:r>
              <a:rPr lang="cs-CZ" sz="2400" dirty="0">
                <a:latin typeface="Arial" panose="020B0604020202020204" pitchFamily="34" charset="0"/>
                <a:cs typeface="Arial" panose="020B0604020202020204" pitchFamily="34" charset="0"/>
              </a:rPr>
              <a:t>Inspirace </a:t>
            </a:r>
            <a:r>
              <a:rPr lang="cs-CZ" sz="2400" dirty="0" smtClean="0">
                <a:latin typeface="Arial" panose="020B0604020202020204" pitchFamily="34" charset="0"/>
                <a:cs typeface="Arial" panose="020B0604020202020204" pitchFamily="34" charset="0"/>
              </a:rPr>
              <a:t>ptactvem:</a:t>
            </a:r>
          </a:p>
          <a:p>
            <a:pPr marL="0" lvl="0" indent="0">
              <a:buNone/>
            </a:pPr>
            <a:r>
              <a:rPr lang="cs-CZ" sz="2400" b="1" dirty="0" smtClean="0">
                <a:latin typeface="Arial" panose="020B0604020202020204" pitchFamily="34" charset="0"/>
                <a:cs typeface="Arial" panose="020B0604020202020204" pitchFamily="34" charset="0"/>
              </a:rPr>
              <a:t>Sýkora</a:t>
            </a:r>
            <a:r>
              <a:rPr lang="cs-CZ" sz="2400" dirty="0" smtClean="0">
                <a:latin typeface="Arial" panose="020B0604020202020204" pitchFamily="34" charset="0"/>
                <a:cs typeface="Arial" panose="020B0604020202020204" pitchFamily="34" charset="0"/>
              </a:rPr>
              <a:t> - patrně </a:t>
            </a:r>
            <a:r>
              <a:rPr lang="cs-CZ" sz="2400" dirty="0">
                <a:latin typeface="Arial" panose="020B0604020202020204" pitchFamily="34" charset="0"/>
                <a:cs typeface="Arial" panose="020B0604020202020204" pitchFamily="34" charset="0"/>
              </a:rPr>
              <a:t>významová analogie k vídeňskému </a:t>
            </a:r>
            <a:r>
              <a:rPr lang="cs-CZ" sz="2400" dirty="0" err="1">
                <a:latin typeface="Arial" panose="020B0604020202020204" pitchFamily="34" charset="0"/>
                <a:cs typeface="Arial" panose="020B0604020202020204" pitchFamily="34" charset="0"/>
              </a:rPr>
              <a:t>rotwelschi</a:t>
            </a:r>
            <a:r>
              <a:rPr lang="cs-CZ" sz="2400" dirty="0">
                <a:latin typeface="Arial" panose="020B0604020202020204" pitchFamily="34" charset="0"/>
                <a:cs typeface="Arial" panose="020B0604020202020204" pitchFamily="34" charset="0"/>
              </a:rPr>
              <a:t> a výrazu </a:t>
            </a:r>
            <a:r>
              <a:rPr lang="cs-CZ" sz="2400" dirty="0" err="1">
                <a:latin typeface="Arial" panose="020B0604020202020204" pitchFamily="34" charset="0"/>
                <a:cs typeface="Arial" panose="020B0604020202020204" pitchFamily="34" charset="0"/>
              </a:rPr>
              <a:t>Blaumasl</a:t>
            </a:r>
            <a:r>
              <a:rPr lang="cs-CZ" sz="2400" dirty="0">
                <a:latin typeface="Arial" panose="020B0604020202020204" pitchFamily="34" charset="0"/>
                <a:cs typeface="Arial" panose="020B0604020202020204" pitchFamily="34" charset="0"/>
              </a:rPr>
              <a:t> z </a:t>
            </a:r>
            <a:r>
              <a:rPr lang="cs-CZ" sz="2400" dirty="0" err="1">
                <a:latin typeface="Arial" panose="020B0604020202020204" pitchFamily="34" charset="0"/>
                <a:cs typeface="Arial" panose="020B0604020202020204" pitchFamily="34" charset="0"/>
              </a:rPr>
              <a:t>Blaumeise</a:t>
            </a:r>
            <a:r>
              <a:rPr lang="cs-CZ" sz="2400" dirty="0">
                <a:latin typeface="Arial" panose="020B0604020202020204" pitchFamily="34" charset="0"/>
                <a:cs typeface="Arial" panose="020B0604020202020204" pitchFamily="34" charset="0"/>
              </a:rPr>
              <a:t> – modřinka; </a:t>
            </a:r>
            <a:r>
              <a:rPr lang="cs-CZ" sz="2400" dirty="0" err="1">
                <a:latin typeface="Arial" panose="020B0604020202020204" pitchFamily="34" charset="0"/>
                <a:cs typeface="Arial" panose="020B0604020202020204" pitchFamily="34" charset="0"/>
              </a:rPr>
              <a:t>sikora</a:t>
            </a:r>
            <a:r>
              <a:rPr lang="cs-CZ" sz="2400" dirty="0">
                <a:latin typeface="Arial" panose="020B0604020202020204" pitchFamily="34" charset="0"/>
                <a:cs typeface="Arial" panose="020B0604020202020204" pitchFamily="34" charset="0"/>
              </a:rPr>
              <a:t> je ve slovníku z roku 1902 u Hájka uvedeno jako výraz pro policejní </a:t>
            </a:r>
            <a:r>
              <a:rPr lang="cs-CZ" sz="2400" dirty="0" smtClean="0">
                <a:latin typeface="Arial" panose="020B0604020202020204" pitchFamily="34" charset="0"/>
                <a:cs typeface="Arial" panose="020B0604020202020204" pitchFamily="34" charset="0"/>
              </a:rPr>
              <a:t>stráž</a:t>
            </a:r>
          </a:p>
          <a:p>
            <a:pPr marL="0" lvl="0" indent="0">
              <a:buNone/>
            </a:pPr>
            <a:r>
              <a:rPr lang="cs-CZ" sz="2400" b="1" dirty="0" smtClean="0">
                <a:latin typeface="Arial" panose="020B0604020202020204" pitchFamily="34" charset="0"/>
                <a:cs typeface="Arial" panose="020B0604020202020204" pitchFamily="34" charset="0"/>
              </a:rPr>
              <a:t>strnad </a:t>
            </a:r>
            <a:r>
              <a:rPr lang="cs-CZ" sz="2400" dirty="0" smtClean="0">
                <a:latin typeface="Arial" panose="020B0604020202020204" pitchFamily="34" charset="0"/>
                <a:cs typeface="Arial" panose="020B0604020202020204" pitchFamily="34" charset="0"/>
              </a:rPr>
              <a:t>- patrně </a:t>
            </a:r>
            <a:r>
              <a:rPr lang="cs-CZ" sz="2400" dirty="0">
                <a:latin typeface="Arial" panose="020B0604020202020204" pitchFamily="34" charset="0"/>
                <a:cs typeface="Arial" panose="020B0604020202020204" pitchFamily="34" charset="0"/>
              </a:rPr>
              <a:t>jen krajový </a:t>
            </a:r>
            <a:r>
              <a:rPr lang="cs-CZ" sz="2400" dirty="0" smtClean="0">
                <a:latin typeface="Arial" panose="020B0604020202020204" pitchFamily="34" charset="0"/>
                <a:cs typeface="Arial" panose="020B0604020202020204" pitchFamily="34" charset="0"/>
              </a:rPr>
              <a:t>úzus </a:t>
            </a:r>
          </a:p>
          <a:p>
            <a:pPr marL="0" lvl="0" indent="0">
              <a:buNone/>
            </a:pPr>
            <a:r>
              <a:rPr lang="cs-CZ" sz="2400" b="1" dirty="0" smtClean="0">
                <a:latin typeface="Arial" panose="020B0604020202020204" pitchFamily="34" charset="0"/>
                <a:cs typeface="Arial" panose="020B0604020202020204" pitchFamily="34" charset="0"/>
              </a:rPr>
              <a:t>krahulík</a:t>
            </a:r>
          </a:p>
          <a:p>
            <a:pPr marL="0" lvl="0" indent="0">
              <a:buNone/>
            </a:pPr>
            <a:r>
              <a:rPr lang="cs-CZ" sz="2400" b="1" dirty="0" smtClean="0">
                <a:latin typeface="Arial" panose="020B0604020202020204" pitchFamily="34" charset="0"/>
                <a:cs typeface="Arial" panose="020B0604020202020204" pitchFamily="34" charset="0"/>
              </a:rPr>
              <a:t>zlatohlávek </a:t>
            </a:r>
            <a:r>
              <a:rPr lang="cs-CZ" sz="2400" dirty="0" smtClean="0">
                <a:latin typeface="Arial" panose="020B0604020202020204" pitchFamily="34" charset="0"/>
                <a:cs typeface="Arial" panose="020B0604020202020204" pitchFamily="34" charset="0"/>
              </a:rPr>
              <a:t>- motivace </a:t>
            </a:r>
            <a:r>
              <a:rPr lang="cs-CZ" sz="2400" dirty="0">
                <a:latin typeface="Arial" panose="020B0604020202020204" pitchFamily="34" charset="0"/>
                <a:cs typeface="Arial" panose="020B0604020202020204" pitchFamily="34" charset="0"/>
              </a:rPr>
              <a:t>přilbou se zlatými </a:t>
            </a:r>
            <a:r>
              <a:rPr lang="cs-CZ" sz="2400" dirty="0" smtClean="0">
                <a:latin typeface="Arial" panose="020B0604020202020204" pitchFamily="34" charset="0"/>
                <a:cs typeface="Arial" panose="020B0604020202020204" pitchFamily="34" charset="0"/>
              </a:rPr>
              <a:t>prvky </a:t>
            </a:r>
          </a:p>
          <a:p>
            <a:pPr marL="0" lvl="0" indent="0">
              <a:buNone/>
            </a:pPr>
            <a:r>
              <a:rPr lang="cs-CZ" sz="2400" b="1" dirty="0" smtClean="0">
                <a:latin typeface="Arial" panose="020B0604020202020204" pitchFamily="34" charset="0"/>
                <a:cs typeface="Arial" panose="020B0604020202020204" pitchFamily="34" charset="0"/>
              </a:rPr>
              <a:t>chocholouš</a:t>
            </a:r>
            <a:r>
              <a:rPr lang="cs-CZ" sz="2400" dirty="0" smtClean="0">
                <a:latin typeface="Arial" panose="020B0604020202020204" pitchFamily="34" charset="0"/>
                <a:cs typeface="Arial" panose="020B0604020202020204" pitchFamily="34" charset="0"/>
              </a:rPr>
              <a:t> - motivace </a:t>
            </a:r>
            <a:r>
              <a:rPr lang="cs-CZ" sz="2400" dirty="0">
                <a:latin typeface="Arial" panose="020B0604020202020204" pitchFamily="34" charset="0"/>
                <a:cs typeface="Arial" panose="020B0604020202020204" pitchFamily="34" charset="0"/>
              </a:rPr>
              <a:t>chocholem na čáce – stejně motivované jsou také výrazy chocholáč nebo </a:t>
            </a:r>
            <a:r>
              <a:rPr lang="cs-CZ" sz="2400" dirty="0" err="1" smtClean="0">
                <a:latin typeface="Arial" panose="020B0604020202020204" pitchFamily="34" charset="0"/>
                <a:cs typeface="Arial" panose="020B0604020202020204" pitchFamily="34" charset="0"/>
              </a:rPr>
              <a:t>chocholatej</a:t>
            </a:r>
            <a:endParaRPr lang="cs-CZ" sz="2400"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2755771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lstStyle/>
          <a:p>
            <a:pPr lvl="0"/>
            <a:r>
              <a:rPr lang="cs-CZ" sz="2400" dirty="0">
                <a:latin typeface="Arial" panose="020B0604020202020204" pitchFamily="34" charset="0"/>
                <a:cs typeface="Arial" panose="020B0604020202020204" pitchFamily="34" charset="0"/>
              </a:rPr>
              <a:t>Inspirace </a:t>
            </a:r>
            <a:r>
              <a:rPr lang="cs-CZ" sz="2400" dirty="0" smtClean="0">
                <a:latin typeface="Arial" panose="020B0604020202020204" pitchFamily="34" charset="0"/>
                <a:cs typeface="Arial" panose="020B0604020202020204" pitchFamily="34" charset="0"/>
              </a:rPr>
              <a:t>zvířaty</a:t>
            </a:r>
          </a:p>
          <a:p>
            <a:pPr marL="0" lvl="0" indent="0">
              <a:buNone/>
            </a:pPr>
            <a:r>
              <a:rPr lang="cs-CZ" sz="2400" b="1" dirty="0" err="1">
                <a:latin typeface="Arial" panose="020B0604020202020204" pitchFamily="34" charset="0"/>
                <a:cs typeface="Arial" panose="020B0604020202020204" pitchFamily="34" charset="0"/>
              </a:rPr>
              <a:t>b</a:t>
            </a:r>
            <a:r>
              <a:rPr lang="cs-CZ" sz="2400" b="1" dirty="0" err="1" smtClean="0">
                <a:latin typeface="Arial" panose="020B0604020202020204" pitchFamily="34" charset="0"/>
                <a:cs typeface="Arial" panose="020B0604020202020204" pitchFamily="34" charset="0"/>
              </a:rPr>
              <a:t>ejk</a:t>
            </a:r>
            <a:r>
              <a:rPr lang="cs-CZ" sz="2400" dirty="0" smtClean="0">
                <a:latin typeface="Arial" panose="020B0604020202020204" pitchFamily="34" charset="0"/>
                <a:cs typeface="Arial" panose="020B0604020202020204" pitchFamily="34" charset="0"/>
              </a:rPr>
              <a:t> – zřejmě pro jeho zuřivost a nebezpečnost</a:t>
            </a:r>
          </a:p>
          <a:p>
            <a:pPr marL="0" lvl="0" indent="0">
              <a:buNone/>
            </a:pPr>
            <a:endParaRPr lang="cs-CZ" sz="2400" b="1" dirty="0" smtClean="0">
              <a:latin typeface="Arial" panose="020B0604020202020204" pitchFamily="34" charset="0"/>
              <a:cs typeface="Arial" panose="020B0604020202020204" pitchFamily="34" charset="0"/>
            </a:endParaRPr>
          </a:p>
          <a:p>
            <a:pPr marL="0" lvl="0" indent="0">
              <a:buNone/>
            </a:pPr>
            <a:r>
              <a:rPr lang="cs-CZ" sz="2400" b="1" dirty="0" smtClean="0">
                <a:latin typeface="Arial" panose="020B0604020202020204" pitchFamily="34" charset="0"/>
                <a:cs typeface="Arial" panose="020B0604020202020204" pitchFamily="34" charset="0"/>
              </a:rPr>
              <a:t>šakal</a:t>
            </a:r>
            <a:r>
              <a:rPr lang="cs-CZ" sz="2400" dirty="0" smtClean="0">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rPr>
              <a:t>(a </a:t>
            </a:r>
            <a:r>
              <a:rPr lang="cs-CZ" sz="2400" dirty="0" err="1">
                <a:latin typeface="Arial" panose="020B0604020202020204" pitchFamily="34" charset="0"/>
                <a:cs typeface="Arial" panose="020B0604020202020204" pitchFamily="34" charset="0"/>
              </a:rPr>
              <a:t>šakec</a:t>
            </a:r>
            <a:r>
              <a:rPr lang="cs-CZ" sz="2400" dirty="0" smtClean="0">
                <a:latin typeface="Arial" panose="020B0604020202020204" pitchFamily="34" charset="0"/>
                <a:cs typeface="Arial" panose="020B0604020202020204" pitchFamily="34" charset="0"/>
              </a:rPr>
              <a:t>) – pravděpodobně jde o celkovou negativní konotaci</a:t>
            </a:r>
          </a:p>
          <a:p>
            <a:pPr marL="0" lvl="0" indent="0">
              <a:buNone/>
            </a:pPr>
            <a:endParaRPr lang="cs-CZ" sz="2400" b="1" dirty="0" smtClean="0">
              <a:latin typeface="Arial" panose="020B0604020202020204" pitchFamily="34" charset="0"/>
              <a:cs typeface="Arial" panose="020B0604020202020204" pitchFamily="34" charset="0"/>
            </a:endParaRPr>
          </a:p>
          <a:p>
            <a:pPr marL="0" lvl="0" indent="0">
              <a:buNone/>
            </a:pPr>
            <a:r>
              <a:rPr lang="cs-CZ" sz="2400" b="1" dirty="0" smtClean="0">
                <a:latin typeface="Arial" panose="020B0604020202020204" pitchFamily="34" charset="0"/>
                <a:cs typeface="Arial" panose="020B0604020202020204" pitchFamily="34" charset="0"/>
              </a:rPr>
              <a:t>doga</a:t>
            </a:r>
            <a:r>
              <a:rPr lang="cs-CZ" sz="2400" dirty="0" smtClean="0">
                <a:latin typeface="Arial" panose="020B0604020202020204" pitchFamily="34" charset="0"/>
                <a:cs typeface="Arial" panose="020B0604020202020204" pitchFamily="34" charset="0"/>
              </a:rPr>
              <a:t> (a také čenich) – policisté čmuchají…</a:t>
            </a:r>
          </a:p>
          <a:p>
            <a:pPr marL="0" lvl="0" indent="0">
              <a:buNone/>
            </a:pPr>
            <a:endParaRPr lang="cs-CZ" sz="2400" b="1" dirty="0" smtClean="0">
              <a:latin typeface="Arial" panose="020B0604020202020204" pitchFamily="34" charset="0"/>
              <a:cs typeface="Arial" panose="020B0604020202020204" pitchFamily="34" charset="0"/>
            </a:endParaRPr>
          </a:p>
          <a:p>
            <a:pPr marL="0" lvl="0" indent="0">
              <a:buNone/>
            </a:pPr>
            <a:r>
              <a:rPr lang="cs-CZ" sz="2400" b="1" dirty="0" smtClean="0">
                <a:latin typeface="Arial" panose="020B0604020202020204" pitchFamily="34" charset="0"/>
                <a:cs typeface="Arial" panose="020B0604020202020204" pitchFamily="34" charset="0"/>
              </a:rPr>
              <a:t>sršni</a:t>
            </a:r>
            <a:r>
              <a:rPr lang="cs-CZ" sz="2400" dirty="0" smtClean="0">
                <a:latin typeface="Arial" panose="020B0604020202020204" pitchFamily="34" charset="0"/>
                <a:cs typeface="Arial" panose="020B0604020202020204" pitchFamily="34" charset="0"/>
              </a:rPr>
              <a:t>  - současný výraz pro </a:t>
            </a:r>
            <a:r>
              <a:rPr lang="cs-CZ" sz="2400" dirty="0">
                <a:latin typeface="Arial" panose="020B0604020202020204" pitchFamily="34" charset="0"/>
                <a:cs typeface="Arial" panose="020B0604020202020204" pitchFamily="34" charset="0"/>
              </a:rPr>
              <a:t>zásahové jednotky a útvar rychlého nasazení</a:t>
            </a:r>
          </a:p>
          <a:p>
            <a:endParaRPr lang="cs-CZ" dirty="0"/>
          </a:p>
        </p:txBody>
      </p:sp>
    </p:spTree>
    <p:extLst>
      <p:ext uri="{BB962C8B-B14F-4D97-AF65-F5344CB8AC3E}">
        <p14:creationId xmlns:p14="http://schemas.microsoft.com/office/powerpoint/2010/main" val="541129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fontScale="55000" lnSpcReduction="20000"/>
          </a:bodyPr>
          <a:lstStyle/>
          <a:p>
            <a:pPr lvl="0"/>
            <a:r>
              <a:rPr lang="cs-CZ" sz="2800" dirty="0">
                <a:latin typeface="Arial" panose="020B0604020202020204" pitchFamily="34" charset="0"/>
                <a:cs typeface="Arial" panose="020B0604020202020204" pitchFamily="34" charset="0"/>
              </a:rPr>
              <a:t>Inspirace typickými činnostmi </a:t>
            </a:r>
            <a:endParaRPr lang="cs-CZ" sz="2800" dirty="0" smtClean="0">
              <a:latin typeface="Arial" panose="020B0604020202020204" pitchFamily="34" charset="0"/>
              <a:cs typeface="Arial" panose="020B0604020202020204" pitchFamily="34" charset="0"/>
            </a:endParaRPr>
          </a:p>
          <a:p>
            <a:pPr marL="0" lvl="0" indent="0">
              <a:buNone/>
            </a:pPr>
            <a:r>
              <a:rPr lang="cs-CZ" sz="2800" b="1" dirty="0" err="1" smtClean="0">
                <a:latin typeface="Arial" panose="020B0604020202020204" pitchFamily="34" charset="0"/>
                <a:cs typeface="Arial" panose="020B0604020202020204" pitchFamily="34" charset="0"/>
              </a:rPr>
              <a:t>dupa</a:t>
            </a:r>
            <a:r>
              <a:rPr lang="cs-CZ" sz="2800" b="1" dirty="0">
                <a:latin typeface="Arial" panose="020B0604020202020204" pitchFamily="34" charset="0"/>
                <a:cs typeface="Arial" panose="020B0604020202020204" pitchFamily="34" charset="0"/>
              </a:rPr>
              <a:t>, dupák </a:t>
            </a:r>
            <a:r>
              <a:rPr lang="cs-CZ" sz="2800" dirty="0">
                <a:latin typeface="Arial" panose="020B0604020202020204" pitchFamily="34" charset="0"/>
                <a:cs typeface="Arial" panose="020B0604020202020204" pitchFamily="34" charset="0"/>
              </a:rPr>
              <a:t>(dupárna – četnická </a:t>
            </a:r>
            <a:r>
              <a:rPr lang="cs-CZ" sz="2800" dirty="0" smtClean="0">
                <a:latin typeface="Arial" panose="020B0604020202020204" pitchFamily="34" charset="0"/>
                <a:cs typeface="Arial" panose="020B0604020202020204" pitchFamily="34" charset="0"/>
              </a:rPr>
              <a:t>stanice)</a:t>
            </a:r>
          </a:p>
          <a:p>
            <a:pPr marL="0" lvl="0" indent="0">
              <a:buNone/>
            </a:pPr>
            <a:endParaRPr lang="cs-CZ" sz="2800" dirty="0">
              <a:latin typeface="Arial" panose="020B0604020202020204" pitchFamily="34" charset="0"/>
              <a:cs typeface="Arial" panose="020B0604020202020204" pitchFamily="34" charset="0"/>
            </a:endParaRPr>
          </a:p>
          <a:p>
            <a:pPr marL="0" lvl="0" indent="0">
              <a:buNone/>
            </a:pPr>
            <a:r>
              <a:rPr lang="cs-CZ" sz="2800" b="1" dirty="0" smtClean="0">
                <a:latin typeface="Arial" panose="020B0604020202020204" pitchFamily="34" charset="0"/>
                <a:cs typeface="Arial" panose="020B0604020202020204" pitchFamily="34" charset="0"/>
              </a:rPr>
              <a:t>Procházka – </a:t>
            </a:r>
            <a:r>
              <a:rPr lang="cs-CZ" sz="2800" dirty="0" smtClean="0">
                <a:latin typeface="Arial" panose="020B0604020202020204" pitchFamily="34" charset="0"/>
                <a:cs typeface="Arial" panose="020B0604020202020204" pitchFamily="34" charset="0"/>
              </a:rPr>
              <a:t>motivace pěším hlídkováním </a:t>
            </a:r>
          </a:p>
          <a:p>
            <a:pPr marL="0" lvl="0" indent="0">
              <a:buNone/>
            </a:pPr>
            <a:endParaRPr lang="cs-CZ" sz="2800" b="1" dirty="0" smtClean="0">
              <a:latin typeface="Arial" panose="020B0604020202020204" pitchFamily="34" charset="0"/>
              <a:cs typeface="Arial" panose="020B0604020202020204" pitchFamily="34" charset="0"/>
            </a:endParaRPr>
          </a:p>
          <a:p>
            <a:pPr marL="0" lvl="0" indent="0">
              <a:buNone/>
            </a:pPr>
            <a:r>
              <a:rPr lang="cs-CZ" sz="2800" b="1" dirty="0" smtClean="0">
                <a:latin typeface="Arial" panose="020B0604020202020204" pitchFamily="34" charset="0"/>
                <a:cs typeface="Arial" panose="020B0604020202020204" pitchFamily="34" charset="0"/>
              </a:rPr>
              <a:t>čuchal</a:t>
            </a:r>
            <a:r>
              <a:rPr lang="cs-CZ" sz="2800" b="1" dirty="0">
                <a:latin typeface="Arial" panose="020B0604020202020204" pitchFamily="34" charset="0"/>
                <a:cs typeface="Arial" panose="020B0604020202020204" pitchFamily="34" charset="0"/>
              </a:rPr>
              <a:t>, </a:t>
            </a:r>
            <a:r>
              <a:rPr lang="cs-CZ" sz="2800" b="1" dirty="0" smtClean="0">
                <a:latin typeface="Arial" panose="020B0604020202020204" pitchFamily="34" charset="0"/>
                <a:cs typeface="Arial" panose="020B0604020202020204" pitchFamily="34" charset="0"/>
              </a:rPr>
              <a:t>čmuchal </a:t>
            </a:r>
            <a:r>
              <a:rPr lang="cs-CZ" sz="2800" dirty="0" smtClean="0">
                <a:latin typeface="Arial" panose="020B0604020202020204" pitchFamily="34" charset="0"/>
                <a:cs typeface="Arial" panose="020B0604020202020204" pitchFamily="34" charset="0"/>
              </a:rPr>
              <a:t>– viz doga a čenich</a:t>
            </a:r>
          </a:p>
          <a:p>
            <a:pPr marL="0" lvl="0" indent="0">
              <a:buNone/>
            </a:pPr>
            <a:endParaRPr lang="cs-CZ" sz="2800" b="1" dirty="0" smtClean="0">
              <a:latin typeface="Arial" panose="020B0604020202020204" pitchFamily="34" charset="0"/>
              <a:cs typeface="Arial" panose="020B0604020202020204" pitchFamily="34" charset="0"/>
            </a:endParaRPr>
          </a:p>
          <a:p>
            <a:pPr marL="0" lvl="0" indent="0">
              <a:buNone/>
            </a:pPr>
            <a:r>
              <a:rPr lang="cs-CZ" sz="2800" b="1" dirty="0" err="1" smtClean="0">
                <a:latin typeface="Arial" panose="020B0604020202020204" pitchFamily="34" charset="0"/>
                <a:cs typeface="Arial" panose="020B0604020202020204" pitchFamily="34" charset="0"/>
              </a:rPr>
              <a:t>čadilové</a:t>
            </a:r>
            <a:r>
              <a:rPr lang="cs-CZ" sz="2800" dirty="0" smtClean="0">
                <a:latin typeface="Arial" panose="020B0604020202020204" pitchFamily="34" charset="0"/>
                <a:cs typeface="Arial" panose="020B0604020202020204" pitchFamily="34" charset="0"/>
              </a:rPr>
              <a:t> – čadit byl výraz používaný pro pátrací činnost</a:t>
            </a:r>
          </a:p>
          <a:p>
            <a:pPr marL="0" lvl="0" indent="0">
              <a:buNone/>
            </a:pPr>
            <a:endParaRPr lang="cs-CZ" sz="2800" b="1" dirty="0" smtClean="0">
              <a:latin typeface="Arial" panose="020B0604020202020204" pitchFamily="34" charset="0"/>
              <a:cs typeface="Arial" panose="020B0604020202020204" pitchFamily="34" charset="0"/>
            </a:endParaRPr>
          </a:p>
          <a:p>
            <a:pPr marL="0" lvl="0" indent="0">
              <a:buNone/>
            </a:pPr>
            <a:r>
              <a:rPr lang="cs-CZ" sz="2800" b="1" dirty="0" smtClean="0">
                <a:latin typeface="Arial" panose="020B0604020202020204" pitchFamily="34" charset="0"/>
                <a:cs typeface="Arial" panose="020B0604020202020204" pitchFamily="34" charset="0"/>
              </a:rPr>
              <a:t>šmír</a:t>
            </a:r>
            <a:r>
              <a:rPr lang="cs-CZ" sz="2800" dirty="0" smtClean="0">
                <a:latin typeface="Arial" panose="020B0604020202020204" pitchFamily="34" charset="0"/>
                <a:cs typeface="Arial" panose="020B0604020202020204" pitchFamily="34" charset="0"/>
              </a:rPr>
              <a:t> - původně byl šmír noční </a:t>
            </a:r>
            <a:r>
              <a:rPr lang="cs-CZ" sz="2800" dirty="0">
                <a:latin typeface="Arial" panose="020B0604020202020204" pitchFamily="34" charset="0"/>
                <a:cs typeface="Arial" panose="020B0604020202020204" pitchFamily="34" charset="0"/>
              </a:rPr>
              <a:t>hlídač, na šmíru – </a:t>
            </a:r>
            <a:r>
              <a:rPr lang="cs-CZ" sz="2800" dirty="0" smtClean="0">
                <a:latin typeface="Arial" panose="020B0604020202020204" pitchFamily="34" charset="0"/>
                <a:cs typeface="Arial" panose="020B0604020202020204" pitchFamily="34" charset="0"/>
              </a:rPr>
              <a:t>hlídat, </a:t>
            </a:r>
            <a:r>
              <a:rPr lang="cs-CZ" sz="2800" dirty="0">
                <a:latin typeface="Arial" panose="020B0604020202020204" pitchFamily="34" charset="0"/>
                <a:cs typeface="Arial" panose="020B0604020202020204" pitchFamily="34" charset="0"/>
              </a:rPr>
              <a:t>dávat pozor – používali zloději mezi sebou (z něm. </a:t>
            </a:r>
            <a:r>
              <a:rPr lang="cs-CZ" sz="2800" dirty="0" err="1">
                <a:latin typeface="Arial" panose="020B0604020202020204" pitchFamily="34" charset="0"/>
                <a:cs typeface="Arial" panose="020B0604020202020204" pitchFamily="34" charset="0"/>
              </a:rPr>
              <a:t>Schmiere</a:t>
            </a:r>
            <a:r>
              <a:rPr lang="cs-CZ" sz="2800" dirty="0">
                <a:latin typeface="Arial" panose="020B0604020202020204" pitchFamily="34" charset="0"/>
                <a:cs typeface="Arial" panose="020B0604020202020204" pitchFamily="34" charset="0"/>
              </a:rPr>
              <a:t> stehen – hlídat; jidiš </a:t>
            </a:r>
            <a:r>
              <a:rPr lang="cs-CZ" sz="2800" dirty="0" err="1">
                <a:latin typeface="Arial" panose="020B0604020202020204" pitchFamily="34" charset="0"/>
                <a:cs typeface="Arial" panose="020B0604020202020204" pitchFamily="34" charset="0"/>
              </a:rPr>
              <a:t>schmire</a:t>
            </a:r>
            <a:r>
              <a:rPr lang="cs-CZ" sz="2800" dirty="0">
                <a:latin typeface="Arial" panose="020B0604020202020204" pitchFamily="34" charset="0"/>
                <a:cs typeface="Arial" panose="020B0604020202020204" pitchFamily="34" charset="0"/>
              </a:rPr>
              <a:t> – hlídání, stráž; z </a:t>
            </a:r>
            <a:r>
              <a:rPr lang="cs-CZ" sz="2800" dirty="0" err="1">
                <a:latin typeface="Arial" panose="020B0604020202020204" pitchFamily="34" charset="0"/>
                <a:cs typeface="Arial" panose="020B0604020202020204" pitchFamily="34" charset="0"/>
              </a:rPr>
              <a:t>hebr</a:t>
            </a:r>
            <a:r>
              <a:rPr lang="cs-CZ" sz="2800" dirty="0">
                <a:latin typeface="Arial" panose="020B0604020202020204" pitchFamily="34" charset="0"/>
                <a:cs typeface="Arial" panose="020B0604020202020204" pitchFamily="34" charset="0"/>
              </a:rPr>
              <a:t>. </a:t>
            </a:r>
            <a:r>
              <a:rPr lang="cs-CZ" sz="2800" dirty="0" err="1">
                <a:latin typeface="Arial" panose="020B0604020202020204" pitchFamily="34" charset="0"/>
                <a:cs typeface="Arial" panose="020B0604020202020204" pitchFamily="34" charset="0"/>
              </a:rPr>
              <a:t>Šemīrah</a:t>
            </a:r>
            <a:r>
              <a:rPr lang="cs-CZ" sz="2800" dirty="0">
                <a:latin typeface="Arial" panose="020B0604020202020204" pitchFamily="34" charset="0"/>
                <a:cs typeface="Arial" panose="020B0604020202020204" pitchFamily="34" charset="0"/>
              </a:rPr>
              <a:t>)</a:t>
            </a:r>
            <a:endParaRPr lang="cs-CZ" sz="2800" dirty="0" smtClean="0">
              <a:latin typeface="Arial" panose="020B0604020202020204" pitchFamily="34" charset="0"/>
              <a:cs typeface="Arial" panose="020B0604020202020204" pitchFamily="34" charset="0"/>
            </a:endParaRPr>
          </a:p>
          <a:p>
            <a:pPr marL="0" lvl="0" indent="0">
              <a:buNone/>
            </a:pPr>
            <a:endParaRPr lang="cs-CZ" sz="2800" dirty="0">
              <a:latin typeface="Arial" panose="020B0604020202020204" pitchFamily="34" charset="0"/>
              <a:cs typeface="Arial" panose="020B0604020202020204" pitchFamily="34" charset="0"/>
            </a:endParaRPr>
          </a:p>
          <a:p>
            <a:pPr marL="0" lvl="0" indent="0">
              <a:buNone/>
            </a:pPr>
            <a:r>
              <a:rPr lang="cs-CZ" sz="2800" b="1" dirty="0" err="1" smtClean="0">
                <a:latin typeface="Arial" panose="020B0604020202020204" pitchFamily="34" charset="0"/>
                <a:cs typeface="Arial" panose="020B0604020202020204" pitchFamily="34" charset="0"/>
              </a:rPr>
              <a:t>cengr</a:t>
            </a:r>
            <a:r>
              <a:rPr lang="cs-CZ" sz="2800" dirty="0" smtClean="0">
                <a:latin typeface="Arial" panose="020B0604020202020204" pitchFamily="34" charset="0"/>
                <a:cs typeface="Arial" panose="020B0604020202020204" pitchFamily="34" charset="0"/>
              </a:rPr>
              <a:t> - výraz </a:t>
            </a:r>
            <a:r>
              <a:rPr lang="cs-CZ" sz="2800" dirty="0">
                <a:latin typeface="Arial" panose="020B0604020202020204" pitchFamily="34" charset="0"/>
                <a:cs typeface="Arial" panose="020B0604020202020204" pitchFamily="34" charset="0"/>
              </a:rPr>
              <a:t>označující také vojáka, patrně z perského </a:t>
            </a:r>
            <a:r>
              <a:rPr lang="cs-CZ" sz="2800" dirty="0" err="1">
                <a:latin typeface="Arial" panose="020B0604020202020204" pitchFamily="34" charset="0"/>
                <a:cs typeface="Arial" panose="020B0604020202020204" pitchFamily="34" charset="0"/>
              </a:rPr>
              <a:t>džengaver</a:t>
            </a:r>
            <a:r>
              <a:rPr lang="cs-CZ" sz="2800" dirty="0">
                <a:latin typeface="Arial" panose="020B0604020202020204" pitchFamily="34" charset="0"/>
                <a:cs typeface="Arial" panose="020B0604020202020204" pitchFamily="34" charset="0"/>
              </a:rPr>
              <a:t> – </a:t>
            </a:r>
            <a:r>
              <a:rPr lang="cs-CZ" sz="2800" dirty="0" smtClean="0">
                <a:latin typeface="Arial" panose="020B0604020202020204" pitchFamily="34" charset="0"/>
                <a:cs typeface="Arial" panose="020B0604020202020204" pitchFamily="34" charset="0"/>
              </a:rPr>
              <a:t>bojovný</a:t>
            </a:r>
          </a:p>
          <a:p>
            <a:pPr marL="0" lvl="0" indent="0">
              <a:buNone/>
            </a:pPr>
            <a:endParaRPr lang="cs-CZ" sz="2800" b="1" dirty="0" smtClean="0">
              <a:latin typeface="Arial" panose="020B0604020202020204" pitchFamily="34" charset="0"/>
              <a:cs typeface="Arial" panose="020B0604020202020204" pitchFamily="34" charset="0"/>
            </a:endParaRPr>
          </a:p>
          <a:p>
            <a:pPr marL="0" lvl="0" indent="0">
              <a:buNone/>
            </a:pPr>
            <a:r>
              <a:rPr lang="cs-CZ" sz="2800" b="1" dirty="0" err="1" smtClean="0">
                <a:latin typeface="Arial" panose="020B0604020202020204" pitchFamily="34" charset="0"/>
                <a:cs typeface="Arial" panose="020B0604020202020204" pitchFamily="34" charset="0"/>
              </a:rPr>
              <a:t>vočko</a:t>
            </a:r>
            <a:r>
              <a:rPr lang="cs-CZ" sz="2800" b="1" dirty="0">
                <a:latin typeface="Arial" panose="020B0604020202020204" pitchFamily="34" charset="0"/>
                <a:cs typeface="Arial" panose="020B0604020202020204" pitchFamily="34" charset="0"/>
              </a:rPr>
              <a:t>, cvikr, brejlovec, plíživý </a:t>
            </a:r>
            <a:r>
              <a:rPr lang="cs-CZ" sz="2800" b="1" dirty="0" err="1">
                <a:latin typeface="Arial" panose="020B0604020202020204" pitchFamily="34" charset="0"/>
                <a:cs typeface="Arial" panose="020B0604020202020204" pitchFamily="34" charset="0"/>
              </a:rPr>
              <a:t>voko</a:t>
            </a:r>
            <a:r>
              <a:rPr lang="cs-CZ" sz="2800" b="1" dirty="0">
                <a:latin typeface="Arial" panose="020B0604020202020204" pitchFamily="34" charset="0"/>
                <a:cs typeface="Arial" panose="020B0604020202020204" pitchFamily="34" charset="0"/>
              </a:rPr>
              <a:t> </a:t>
            </a:r>
            <a:r>
              <a:rPr lang="cs-CZ" sz="2800" dirty="0" smtClean="0">
                <a:latin typeface="Arial" panose="020B0604020202020204" pitchFamily="34" charset="0"/>
                <a:cs typeface="Arial" panose="020B0604020202020204" pitchFamily="34" charset="0"/>
              </a:rPr>
              <a:t>- nejde </a:t>
            </a:r>
            <a:r>
              <a:rPr lang="cs-CZ" sz="2800" dirty="0">
                <a:latin typeface="Arial" panose="020B0604020202020204" pitchFamily="34" charset="0"/>
                <a:cs typeface="Arial" panose="020B0604020202020204" pitchFamily="34" charset="0"/>
              </a:rPr>
              <a:t>nutně o to, že by nosili brýle, ale o to, že sledují a </a:t>
            </a:r>
            <a:r>
              <a:rPr lang="cs-CZ" sz="2800" dirty="0" smtClean="0">
                <a:latin typeface="Arial" panose="020B0604020202020204" pitchFamily="34" charset="0"/>
                <a:cs typeface="Arial" panose="020B0604020202020204" pitchFamily="34" charset="0"/>
              </a:rPr>
              <a:t>pátrají (bez zajímavosti ovšem není ani motivace smysly jako takovými – vidět, cítit)</a:t>
            </a:r>
            <a:endParaRPr lang="cs-CZ" sz="2800"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164099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lnSpcReduction="10000"/>
          </a:bodyPr>
          <a:lstStyle/>
          <a:p>
            <a:pPr lvl="0"/>
            <a:r>
              <a:rPr lang="cs-CZ" sz="2400" dirty="0">
                <a:latin typeface="Arial" panose="020B0604020202020204" pitchFamily="34" charset="0"/>
                <a:cs typeface="Arial" panose="020B0604020202020204" pitchFamily="34" charset="0"/>
              </a:rPr>
              <a:t>Inspirace typickými </a:t>
            </a:r>
            <a:r>
              <a:rPr lang="cs-CZ" sz="2400" dirty="0" smtClean="0">
                <a:latin typeface="Arial" panose="020B0604020202020204" pitchFamily="34" charset="0"/>
                <a:cs typeface="Arial" panose="020B0604020202020204" pitchFamily="34" charset="0"/>
              </a:rPr>
              <a:t>atributy</a:t>
            </a:r>
          </a:p>
          <a:p>
            <a:pPr marL="0" lvl="0" indent="0">
              <a:buNone/>
            </a:pPr>
            <a:r>
              <a:rPr lang="cs-CZ" sz="2000" b="1" dirty="0" err="1" smtClean="0">
                <a:latin typeface="Arial" panose="020B0604020202020204" pitchFamily="34" charset="0"/>
                <a:cs typeface="Arial" panose="020B0604020202020204" pitchFamily="34" charset="0"/>
              </a:rPr>
              <a:t>šelengeres</a:t>
            </a:r>
            <a:r>
              <a:rPr lang="cs-CZ" sz="2000" b="1"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šelengero</a:t>
            </a:r>
            <a:r>
              <a:rPr lang="cs-CZ" sz="2000" b="1"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šelengerák</a:t>
            </a:r>
            <a:r>
              <a:rPr lang="cs-CZ" sz="2000" b="1"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šilingr</a:t>
            </a:r>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přejato </a:t>
            </a:r>
            <a:r>
              <a:rPr lang="cs-CZ" sz="2000" dirty="0">
                <a:latin typeface="Arial" panose="020B0604020202020204" pitchFamily="34" charset="0"/>
                <a:cs typeface="Arial" panose="020B0604020202020204" pitchFamily="34" charset="0"/>
              </a:rPr>
              <a:t>z romštiny, odvozenina od </a:t>
            </a:r>
            <a:r>
              <a:rPr lang="cs-CZ" sz="2000" dirty="0" err="1">
                <a:latin typeface="Arial" panose="020B0604020202020204" pitchFamily="34" charset="0"/>
                <a:cs typeface="Arial" panose="020B0604020202020204" pitchFamily="34" charset="0"/>
              </a:rPr>
              <a:t>šélo</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lano)</a:t>
            </a:r>
          </a:p>
          <a:p>
            <a:pPr marL="0" lvl="0" indent="0">
              <a:buNone/>
            </a:pPr>
            <a:endParaRPr lang="cs-CZ" sz="2000" b="1" dirty="0" smtClean="0">
              <a:latin typeface="Arial" panose="020B0604020202020204" pitchFamily="34" charset="0"/>
              <a:cs typeface="Arial" panose="020B0604020202020204" pitchFamily="34" charset="0"/>
            </a:endParaRPr>
          </a:p>
          <a:p>
            <a:pPr marL="0" lvl="0" indent="0">
              <a:buNone/>
            </a:pPr>
            <a:r>
              <a:rPr lang="cs-CZ" sz="2000" b="1" dirty="0" err="1" smtClean="0">
                <a:latin typeface="Arial" panose="020B0604020202020204" pitchFamily="34" charset="0"/>
                <a:cs typeface="Arial" panose="020B0604020202020204" pitchFamily="34" charset="0"/>
              </a:rPr>
              <a:t>charengero</a:t>
            </a:r>
            <a:r>
              <a:rPr lang="cs-CZ" sz="2000" dirty="0" smtClean="0">
                <a:latin typeface="Arial" panose="020B0604020202020204" pitchFamily="34" charset="0"/>
                <a:cs typeface="Arial" panose="020B0604020202020204" pitchFamily="34" charset="0"/>
              </a:rPr>
              <a:t> - opět </a:t>
            </a:r>
            <a:r>
              <a:rPr lang="cs-CZ" sz="2000" dirty="0">
                <a:latin typeface="Arial" panose="020B0604020202020204" pitchFamily="34" charset="0"/>
                <a:cs typeface="Arial" panose="020B0604020202020204" pitchFamily="34" charset="0"/>
              </a:rPr>
              <a:t>z romštiny od </a:t>
            </a:r>
            <a:r>
              <a:rPr lang="cs-CZ" sz="2000" dirty="0" err="1">
                <a:latin typeface="Arial" panose="020B0604020202020204" pitchFamily="34" charset="0"/>
                <a:cs typeface="Arial" panose="020B0604020202020204" pitchFamily="34" charset="0"/>
              </a:rPr>
              <a:t>charo</a:t>
            </a:r>
            <a:r>
              <a:rPr lang="cs-CZ" sz="2000" dirty="0">
                <a:latin typeface="Arial" panose="020B0604020202020204" pitchFamily="34" charset="0"/>
                <a:cs typeface="Arial" panose="020B0604020202020204" pitchFamily="34" charset="0"/>
              </a:rPr>
              <a:t> – meč, </a:t>
            </a:r>
            <a:r>
              <a:rPr lang="cs-CZ" sz="2000" dirty="0" smtClean="0">
                <a:latin typeface="Arial" panose="020B0604020202020204" pitchFamily="34" charset="0"/>
                <a:cs typeface="Arial" panose="020B0604020202020204" pitchFamily="34" charset="0"/>
              </a:rPr>
              <a:t>šavle</a:t>
            </a:r>
          </a:p>
          <a:p>
            <a:pPr marL="0" lvl="0" indent="0">
              <a:buNone/>
            </a:pPr>
            <a:endParaRPr lang="cs-CZ" sz="2000" b="1" dirty="0" smtClean="0">
              <a:latin typeface="Arial" panose="020B0604020202020204" pitchFamily="34" charset="0"/>
              <a:cs typeface="Arial" panose="020B0604020202020204" pitchFamily="34" charset="0"/>
            </a:endParaRPr>
          </a:p>
          <a:p>
            <a:pPr marL="0" lvl="0" indent="0">
              <a:buNone/>
            </a:pPr>
            <a:r>
              <a:rPr lang="cs-CZ" sz="2000" b="1" dirty="0" err="1" smtClean="0">
                <a:latin typeface="Arial" panose="020B0604020202020204" pitchFamily="34" charset="0"/>
                <a:cs typeface="Arial" panose="020B0604020202020204" pitchFamily="34" charset="0"/>
              </a:rPr>
              <a:t>chlupatej</a:t>
            </a:r>
            <a:r>
              <a:rPr lang="cs-CZ" sz="2000" b="1" dirty="0">
                <a:latin typeface="Arial" panose="020B0604020202020204" pitchFamily="34" charset="0"/>
                <a:cs typeface="Arial" panose="020B0604020202020204" pitchFamily="34" charset="0"/>
              </a:rPr>
              <a:t>, chlup</a:t>
            </a:r>
            <a:r>
              <a:rPr lang="cs-CZ" sz="2000" dirty="0">
                <a:latin typeface="Arial" panose="020B0604020202020204" pitchFamily="34" charset="0"/>
                <a:cs typeface="Arial" panose="020B0604020202020204" pitchFamily="34" charset="0"/>
              </a:rPr>
              <a:t> </a:t>
            </a:r>
            <a:r>
              <a:rPr lang="cs-CZ" sz="2000" dirty="0" smtClean="0">
                <a:latin typeface="Arial" panose="020B0604020202020204" pitchFamily="34" charset="0"/>
                <a:cs typeface="Arial" panose="020B0604020202020204" pitchFamily="34" charset="0"/>
              </a:rPr>
              <a:t>- čepice </a:t>
            </a:r>
            <a:r>
              <a:rPr lang="cs-CZ" sz="2000" dirty="0">
                <a:latin typeface="Arial" panose="020B0604020202020204" pitchFamily="34" charset="0"/>
                <a:cs typeface="Arial" panose="020B0604020202020204" pitchFamily="34" charset="0"/>
              </a:rPr>
              <a:t>z králičí nebo zaječí srsti, od toho odvozeno </a:t>
            </a:r>
            <a:r>
              <a:rPr lang="cs-CZ" sz="2000" dirty="0" smtClean="0">
                <a:latin typeface="Arial" panose="020B0604020202020204" pitchFamily="34" charset="0"/>
                <a:cs typeface="Arial" panose="020B0604020202020204" pitchFamily="34" charset="0"/>
              </a:rPr>
              <a:t>(?) chlupy – policie</a:t>
            </a:r>
          </a:p>
          <a:p>
            <a:pPr marL="0" lvl="0" indent="0">
              <a:buNone/>
            </a:pPr>
            <a:endParaRPr lang="cs-CZ" sz="2000" b="1" dirty="0" smtClean="0">
              <a:latin typeface="Arial" panose="020B0604020202020204" pitchFamily="34" charset="0"/>
              <a:cs typeface="Arial" panose="020B0604020202020204" pitchFamily="34" charset="0"/>
            </a:endParaRPr>
          </a:p>
          <a:p>
            <a:pPr marL="0" lvl="0" indent="0">
              <a:buNone/>
            </a:pPr>
            <a:r>
              <a:rPr lang="cs-CZ" sz="2000" b="1" dirty="0" err="1" smtClean="0">
                <a:latin typeface="Arial" panose="020B0604020202020204" pitchFamily="34" charset="0"/>
                <a:cs typeface="Arial" panose="020B0604020202020204" pitchFamily="34" charset="0"/>
              </a:rPr>
              <a:t>šišatej</a:t>
            </a:r>
            <a:r>
              <a:rPr lang="cs-CZ" sz="2000" b="1" dirty="0">
                <a:latin typeface="Arial" panose="020B0604020202020204" pitchFamily="34" charset="0"/>
                <a:cs typeface="Arial" panose="020B0604020202020204" pitchFamily="34" charset="0"/>
              </a:rPr>
              <a:t>, špičák </a:t>
            </a:r>
            <a:r>
              <a:rPr lang="cs-CZ" sz="2000" dirty="0">
                <a:latin typeface="Arial" panose="020B0604020202020204" pitchFamily="34" charset="0"/>
                <a:cs typeface="Arial" panose="020B0604020202020204" pitchFamily="34" charset="0"/>
              </a:rPr>
              <a:t>– čáka s chocholem nebo špičatá přilba (</a:t>
            </a:r>
            <a:r>
              <a:rPr lang="cs-CZ" sz="2000" dirty="0" err="1">
                <a:latin typeface="Arial" panose="020B0604020202020204" pitchFamily="34" charset="0"/>
                <a:cs typeface="Arial" panose="020B0604020202020204" pitchFamily="34" charset="0"/>
              </a:rPr>
              <a:t>francek</a:t>
            </a:r>
            <a:r>
              <a:rPr lang="cs-CZ" sz="2000" dirty="0">
                <a:latin typeface="Arial" panose="020B0604020202020204" pitchFamily="34" charset="0"/>
                <a:cs typeface="Arial" panose="020B0604020202020204" pitchFamily="34" charset="0"/>
              </a:rPr>
              <a:t> s píkou, píka – </a:t>
            </a:r>
            <a:r>
              <a:rPr lang="cs-CZ" sz="2000" dirty="0" err="1">
                <a:latin typeface="Arial" panose="020B0604020202020204" pitchFamily="34" charset="0"/>
                <a:cs typeface="Arial" panose="020B0604020202020204" pitchFamily="34" charset="0"/>
              </a:rPr>
              <a:t>Pickelhaub</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Pickelfritz</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rw</a:t>
            </a:r>
            <a:r>
              <a:rPr lang="cs-CZ" sz="2000" dirty="0" smtClean="0">
                <a:latin typeface="Arial" panose="020B0604020202020204" pitchFamily="34" charset="0"/>
                <a:cs typeface="Arial" panose="020B0604020202020204" pitchFamily="34" charset="0"/>
              </a:rPr>
              <a:t>.)</a:t>
            </a:r>
          </a:p>
          <a:p>
            <a:pPr marL="0" lvl="0" indent="0">
              <a:buNone/>
            </a:pPr>
            <a:endParaRPr lang="cs-CZ" sz="2000" b="1" dirty="0" smtClean="0">
              <a:latin typeface="Arial" panose="020B0604020202020204" pitchFamily="34" charset="0"/>
              <a:cs typeface="Arial" panose="020B0604020202020204" pitchFamily="34" charset="0"/>
            </a:endParaRPr>
          </a:p>
          <a:p>
            <a:pPr marL="0" lvl="0" indent="0">
              <a:buNone/>
            </a:pPr>
            <a:r>
              <a:rPr lang="cs-CZ" sz="2000" b="1" dirty="0" smtClean="0">
                <a:latin typeface="Arial" panose="020B0604020202020204" pitchFamily="34" charset="0"/>
                <a:cs typeface="Arial" panose="020B0604020202020204" pitchFamily="34" charset="0"/>
              </a:rPr>
              <a:t>pendrek</a:t>
            </a:r>
            <a:r>
              <a:rPr lang="cs-CZ" sz="2000" b="1" dirty="0">
                <a:latin typeface="Arial" panose="020B0604020202020204" pitchFamily="34" charset="0"/>
                <a:cs typeface="Arial" panose="020B0604020202020204" pitchFamily="34" charset="0"/>
              </a:rPr>
              <a:t>, uniforma, </a:t>
            </a:r>
            <a:r>
              <a:rPr lang="cs-CZ" sz="2000" b="1" dirty="0" err="1">
                <a:latin typeface="Arial" panose="020B0604020202020204" pitchFamily="34" charset="0"/>
                <a:cs typeface="Arial" panose="020B0604020202020204" pitchFamily="34" charset="0"/>
              </a:rPr>
              <a:t>hendrek</a:t>
            </a:r>
            <a:r>
              <a:rPr lang="cs-CZ" sz="2000" b="1" dirty="0">
                <a:latin typeface="Arial" panose="020B0604020202020204" pitchFamily="34" charset="0"/>
                <a:cs typeface="Arial" panose="020B0604020202020204" pitchFamily="34" charset="0"/>
              </a:rPr>
              <a:t>, </a:t>
            </a:r>
            <a:r>
              <a:rPr lang="cs-CZ" sz="2000" b="1" dirty="0" err="1">
                <a:latin typeface="Arial" panose="020B0604020202020204" pitchFamily="34" charset="0"/>
                <a:cs typeface="Arial" panose="020B0604020202020204" pitchFamily="34" charset="0"/>
              </a:rPr>
              <a:t>hépender</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(souvisí s přejímkou z němčiny</a:t>
            </a:r>
            <a:r>
              <a:rPr lang="cs-CZ" sz="2400" dirty="0">
                <a:latin typeface="Arial" panose="020B0604020202020204" pitchFamily="34" charset="0"/>
                <a:cs typeface="Arial" panose="020B0604020202020204" pitchFamily="34" charset="0"/>
              </a:rPr>
              <a:t>)</a:t>
            </a:r>
          </a:p>
          <a:p>
            <a:endParaRPr lang="cs-CZ" dirty="0"/>
          </a:p>
        </p:txBody>
      </p:sp>
    </p:spTree>
    <p:extLst>
      <p:ext uri="{BB962C8B-B14F-4D97-AF65-F5344CB8AC3E}">
        <p14:creationId xmlns:p14="http://schemas.microsoft.com/office/powerpoint/2010/main" val="4072943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Výrazy a jejich motivace</a:t>
            </a:r>
            <a:endParaRPr lang="cs-CZ" dirty="0"/>
          </a:p>
        </p:txBody>
      </p:sp>
      <p:sp>
        <p:nvSpPr>
          <p:cNvPr id="3" name="Zástupný symbol pro obsah 2"/>
          <p:cNvSpPr>
            <a:spLocks noGrp="1"/>
          </p:cNvSpPr>
          <p:nvPr>
            <p:ph idx="1"/>
          </p:nvPr>
        </p:nvSpPr>
        <p:spPr/>
        <p:txBody>
          <a:bodyPr>
            <a:normAutofit fontScale="92500" lnSpcReduction="20000"/>
          </a:bodyPr>
          <a:lstStyle/>
          <a:p>
            <a:pPr lvl="0"/>
            <a:r>
              <a:rPr lang="cs-CZ" sz="2400" dirty="0" smtClean="0">
                <a:latin typeface="Arial" panose="020B0604020202020204" pitchFamily="34" charset="0"/>
                <a:cs typeface="Arial" panose="020B0604020202020204" pitchFamily="34" charset="0"/>
              </a:rPr>
              <a:t>Pejorativa</a:t>
            </a:r>
          </a:p>
          <a:p>
            <a:pPr marL="0" lvl="0" indent="0">
              <a:buNone/>
            </a:pPr>
            <a:r>
              <a:rPr lang="cs-CZ" sz="2000" b="1" dirty="0" err="1" smtClean="0">
                <a:latin typeface="Arial" panose="020B0604020202020204" pitchFamily="34" charset="0"/>
                <a:cs typeface="Arial" panose="020B0604020202020204" pitchFamily="34" charset="0"/>
              </a:rPr>
              <a:t>antoušek</a:t>
            </a:r>
            <a:r>
              <a:rPr lang="cs-CZ" sz="2000" b="1" dirty="0" smtClean="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patrně souvisí s tím, že výraz se používal pro rasy  </a:t>
            </a:r>
          </a:p>
          <a:p>
            <a:pPr marL="0" lvl="0" indent="0">
              <a:buNone/>
            </a:pPr>
            <a:endParaRPr lang="cs-CZ" sz="2000" b="1" dirty="0" smtClean="0">
              <a:latin typeface="Arial" panose="020B0604020202020204" pitchFamily="34" charset="0"/>
              <a:cs typeface="Arial" panose="020B0604020202020204" pitchFamily="34" charset="0"/>
            </a:endParaRPr>
          </a:p>
          <a:p>
            <a:pPr marL="0" lvl="0" indent="0">
              <a:buNone/>
            </a:pPr>
            <a:r>
              <a:rPr lang="cs-CZ" sz="2000" b="1" dirty="0" smtClean="0">
                <a:latin typeface="Arial" panose="020B0604020202020204" pitchFamily="34" charset="0"/>
                <a:cs typeface="Arial" panose="020B0604020202020204" pitchFamily="34" charset="0"/>
              </a:rPr>
              <a:t>pablb</a:t>
            </a:r>
          </a:p>
          <a:p>
            <a:pPr marL="0" lvl="0" indent="0">
              <a:buNone/>
            </a:pPr>
            <a:endParaRPr lang="cs-CZ" sz="2000" b="1" dirty="0" smtClean="0">
              <a:latin typeface="Arial" panose="020B0604020202020204" pitchFamily="34" charset="0"/>
              <a:cs typeface="Arial" panose="020B0604020202020204" pitchFamily="34" charset="0"/>
            </a:endParaRPr>
          </a:p>
          <a:p>
            <a:pPr marL="0" lvl="0" indent="0">
              <a:buNone/>
            </a:pPr>
            <a:r>
              <a:rPr lang="cs-CZ" sz="2000" b="1" dirty="0" err="1" smtClean="0">
                <a:latin typeface="Arial" panose="020B0604020202020204" pitchFamily="34" charset="0"/>
                <a:cs typeface="Arial" panose="020B0604020202020204" pitchFamily="34" charset="0"/>
              </a:rPr>
              <a:t>vocas</a:t>
            </a:r>
            <a:r>
              <a:rPr lang="cs-CZ" sz="2000" b="1" dirty="0">
                <a:latin typeface="Arial" panose="020B0604020202020204" pitchFamily="34" charset="0"/>
                <a:cs typeface="Arial" panose="020B0604020202020204" pitchFamily="34" charset="0"/>
              </a:rPr>
              <a:t>, </a:t>
            </a:r>
            <a:r>
              <a:rPr lang="cs-CZ" sz="2000" b="1" dirty="0" smtClean="0">
                <a:latin typeface="Arial" panose="020B0604020202020204" pitchFamily="34" charset="0"/>
                <a:cs typeface="Arial" panose="020B0604020202020204" pitchFamily="34" charset="0"/>
              </a:rPr>
              <a:t>úd, orgán /?/ </a:t>
            </a:r>
            <a:r>
              <a:rPr lang="cs-CZ" sz="2000" dirty="0" smtClean="0">
                <a:latin typeface="Arial" panose="020B0604020202020204" pitchFamily="34" charset="0"/>
                <a:cs typeface="Arial" panose="020B0604020202020204" pitchFamily="34" charset="0"/>
              </a:rPr>
              <a:t>– do této kategorie by vzhledem k etymologii pravděpodobně patřil i výraz fízl. Jak uvádí Rejzek, jde o výraz z německého </a:t>
            </a:r>
            <a:r>
              <a:rPr lang="cs-CZ" sz="2000" dirty="0" err="1" smtClean="0">
                <a:latin typeface="Arial" panose="020B0604020202020204" pitchFamily="34" charset="0"/>
                <a:cs typeface="Arial" panose="020B0604020202020204" pitchFamily="34" charset="0"/>
              </a:rPr>
              <a:t>nář</a:t>
            </a:r>
            <a:r>
              <a:rPr lang="cs-CZ" sz="2000" dirty="0" smtClean="0">
                <a:latin typeface="Arial" panose="020B0604020202020204" pitchFamily="34" charset="0"/>
                <a:cs typeface="Arial" panose="020B0604020202020204" pitchFamily="34" charset="0"/>
              </a:rPr>
              <a:t>. a </a:t>
            </a:r>
            <a:r>
              <a:rPr lang="cs-CZ" sz="2000" dirty="0" err="1" smtClean="0">
                <a:latin typeface="Arial" panose="020B0604020202020204" pitchFamily="34" charset="0"/>
                <a:cs typeface="Arial" panose="020B0604020202020204" pitchFamily="34" charset="0"/>
              </a:rPr>
              <a:t>arg</a:t>
            </a:r>
            <a:r>
              <a:rPr lang="cs-CZ" sz="2000" dirty="0" smtClean="0">
                <a:latin typeface="Arial" panose="020B0604020202020204" pitchFamily="34" charset="0"/>
                <a:cs typeface="Arial" panose="020B0604020202020204" pitchFamily="34" charset="0"/>
              </a:rPr>
              <a:t>. </a:t>
            </a:r>
            <a:r>
              <a:rPr lang="cs-CZ" sz="2000" dirty="0" err="1" smtClean="0">
                <a:latin typeface="Arial" panose="020B0604020202020204" pitchFamily="34" charset="0"/>
                <a:cs typeface="Arial" panose="020B0604020202020204" pitchFamily="34" charset="0"/>
              </a:rPr>
              <a:t>Fiesel</a:t>
            </a:r>
            <a:r>
              <a:rPr lang="cs-CZ" sz="2000" dirty="0" smtClean="0">
                <a:latin typeface="Arial" panose="020B0604020202020204" pitchFamily="34" charset="0"/>
                <a:cs typeface="Arial" panose="020B0604020202020204" pitchFamily="34" charset="0"/>
              </a:rPr>
              <a:t> s původem ve slově Visel - penis</a:t>
            </a:r>
          </a:p>
          <a:p>
            <a:pPr marL="0" lvl="0" indent="0">
              <a:buNone/>
            </a:pPr>
            <a:r>
              <a:rPr lang="cs-CZ" sz="2000" b="1" dirty="0" err="1" smtClean="0">
                <a:latin typeface="Arial" panose="020B0604020202020204" pitchFamily="34" charset="0"/>
                <a:cs typeface="Arial" panose="020B0604020202020204" pitchFamily="34" charset="0"/>
              </a:rPr>
              <a:t>flojd</a:t>
            </a:r>
            <a:r>
              <a:rPr lang="cs-CZ" sz="2000" dirty="0" smtClean="0">
                <a:latin typeface="Arial" panose="020B0604020202020204" pitchFamily="34" charset="0"/>
                <a:cs typeface="Arial" panose="020B0604020202020204" pitchFamily="34" charset="0"/>
              </a:rPr>
              <a:t> - z </a:t>
            </a:r>
            <a:r>
              <a:rPr lang="cs-CZ" sz="2000" dirty="0">
                <a:latin typeface="Arial" panose="020B0604020202020204" pitchFamily="34" charset="0"/>
                <a:cs typeface="Arial" panose="020B0604020202020204" pitchFamily="34" charset="0"/>
              </a:rPr>
              <a:t>anglického </a:t>
            </a:r>
            <a:r>
              <a:rPr lang="cs-CZ" sz="2000" dirty="0" err="1">
                <a:latin typeface="Arial" panose="020B0604020202020204" pitchFamily="34" charset="0"/>
                <a:cs typeface="Arial" panose="020B0604020202020204" pitchFamily="34" charset="0"/>
              </a:rPr>
              <a:t>floyd</a:t>
            </a:r>
            <a:r>
              <a:rPr lang="cs-CZ" sz="2000" dirty="0">
                <a:latin typeface="Arial" panose="020B0604020202020204" pitchFamily="34" charset="0"/>
                <a:cs typeface="Arial" panose="020B0604020202020204" pitchFamily="34" charset="0"/>
              </a:rPr>
              <a:t> – </a:t>
            </a:r>
            <a:r>
              <a:rPr lang="cs-CZ" sz="2000" dirty="0" smtClean="0">
                <a:latin typeface="Arial" panose="020B0604020202020204" pitchFamily="34" charset="0"/>
                <a:cs typeface="Arial" panose="020B0604020202020204" pitchFamily="34" charset="0"/>
              </a:rPr>
              <a:t>dutý</a:t>
            </a:r>
          </a:p>
          <a:p>
            <a:pPr marL="0" lvl="0" indent="0">
              <a:buNone/>
            </a:pPr>
            <a:endParaRPr lang="cs-CZ" sz="2000" b="1" dirty="0" smtClean="0">
              <a:latin typeface="Arial" panose="020B0604020202020204" pitchFamily="34" charset="0"/>
              <a:cs typeface="Arial" panose="020B0604020202020204" pitchFamily="34" charset="0"/>
            </a:endParaRPr>
          </a:p>
          <a:p>
            <a:pPr marL="0" lvl="0" indent="0">
              <a:buNone/>
            </a:pPr>
            <a:r>
              <a:rPr lang="cs-CZ" sz="2000" b="1" dirty="0" smtClean="0">
                <a:latin typeface="Arial" panose="020B0604020202020204" pitchFamily="34" charset="0"/>
                <a:cs typeface="Arial" panose="020B0604020202020204" pitchFamily="34" charset="0"/>
              </a:rPr>
              <a:t>bulík</a:t>
            </a:r>
          </a:p>
          <a:p>
            <a:pPr marL="0" lvl="0" indent="0">
              <a:buNone/>
            </a:pPr>
            <a:endParaRPr lang="cs-CZ" sz="2000" b="1" dirty="0" smtClean="0">
              <a:latin typeface="Arial" panose="020B0604020202020204" pitchFamily="34" charset="0"/>
              <a:cs typeface="Arial" panose="020B0604020202020204" pitchFamily="34" charset="0"/>
            </a:endParaRPr>
          </a:p>
          <a:p>
            <a:pPr marL="0" lvl="0" indent="0">
              <a:buNone/>
            </a:pPr>
            <a:r>
              <a:rPr lang="cs-CZ" sz="2000" b="1" dirty="0" err="1" smtClean="0">
                <a:latin typeface="Arial" panose="020B0604020202020204" pitchFamily="34" charset="0"/>
                <a:cs typeface="Arial" panose="020B0604020202020204" pitchFamily="34" charset="0"/>
              </a:rPr>
              <a:t>platfusák</a:t>
            </a:r>
            <a:endParaRPr lang="cs-CZ" sz="2000" b="1" dirty="0" smtClean="0">
              <a:latin typeface="Arial" panose="020B0604020202020204" pitchFamily="34" charset="0"/>
              <a:cs typeface="Arial" panose="020B0604020202020204" pitchFamily="34" charset="0"/>
            </a:endParaRPr>
          </a:p>
          <a:p>
            <a:pPr marL="0" lvl="0" indent="0">
              <a:buNone/>
            </a:pPr>
            <a:endParaRPr lang="cs-CZ" sz="2000" dirty="0" smtClean="0">
              <a:latin typeface="Arial" panose="020B0604020202020204" pitchFamily="34" charset="0"/>
              <a:cs typeface="Arial" panose="020B0604020202020204" pitchFamily="34" charset="0"/>
            </a:endParaRPr>
          </a:p>
          <a:p>
            <a:pPr marL="0" lvl="0" indent="0">
              <a:buNone/>
            </a:pPr>
            <a:r>
              <a:rPr lang="cs-CZ" sz="2000" dirty="0" smtClean="0">
                <a:latin typeface="Arial" panose="020B0604020202020204" pitchFamily="34" charset="0"/>
                <a:cs typeface="Arial" panose="020B0604020202020204" pitchFamily="34" charset="0"/>
              </a:rPr>
              <a:t>teoreticky </a:t>
            </a:r>
            <a:r>
              <a:rPr lang="cs-CZ" sz="2000" b="1" dirty="0">
                <a:latin typeface="Arial" panose="020B0604020202020204" pitchFamily="34" charset="0"/>
                <a:cs typeface="Arial" panose="020B0604020202020204" pitchFamily="34" charset="0"/>
              </a:rPr>
              <a:t>chytrák, </a:t>
            </a:r>
            <a:r>
              <a:rPr lang="cs-CZ" sz="2000" b="1" dirty="0" err="1">
                <a:latin typeface="Arial" panose="020B0604020202020204" pitchFamily="34" charset="0"/>
                <a:cs typeface="Arial" panose="020B0604020202020204" pitchFamily="34" charset="0"/>
              </a:rPr>
              <a:t>chytrej</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ve smyslu detektiv</a:t>
            </a:r>
          </a:p>
          <a:p>
            <a:endParaRPr lang="cs-C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5671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277</TotalTime>
  <Words>935</Words>
  <Application>Microsoft Office PowerPoint</Application>
  <PresentationFormat>Předvádění na obrazovce (4:3)</PresentationFormat>
  <Paragraphs>164</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Bohatý</vt:lpstr>
      <vt:lpstr>Bach na bejka! Aneb Jak se mění pojmenování policisty</vt:lpstr>
      <vt:lpstr>Metoda a průběh výzkumu</vt:lpstr>
      <vt:lpstr>Metoda a průběh výzkumu</vt:lpstr>
      <vt:lpstr>Slovní zásoba</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Výrazy a jejich motivace</vt:lpstr>
      <vt:lpstr>Literatura</vt:lpstr>
    </vt:vector>
  </TitlesOfParts>
  <Company>MVČR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 na bejka! Aneb Jak se mění pojmenování policisty</dc:title>
  <dc:creator>Přikrylová Jana</dc:creator>
  <cp:lastModifiedBy>Přikrylová Jana</cp:lastModifiedBy>
  <cp:revision>24</cp:revision>
  <cp:lastPrinted>2018-05-23T06:13:28Z</cp:lastPrinted>
  <dcterms:created xsi:type="dcterms:W3CDTF">2018-05-22T08:47:38Z</dcterms:created>
  <dcterms:modified xsi:type="dcterms:W3CDTF">2018-06-13T07:42:43Z</dcterms:modified>
</cp:coreProperties>
</file>